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2"/>
          <p:cNvSpPr txBox="1">
            <a:spLocks noChangeArrowheads="1"/>
          </p:cNvSpPr>
          <p:nvPr/>
        </p:nvSpPr>
        <p:spPr bwMode="auto">
          <a:xfrm flipH="1">
            <a:off x="381000" y="12446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Bef>
                <a:spcPts val="600"/>
              </a:spcBef>
              <a:spcAft>
                <a:spcPts val="600"/>
              </a:spcAft>
            </a:pPr>
            <a:r>
              <a:rPr lang="en-US" sz="1400" b="1" dirty="0">
                <a:effectLst/>
                <a:latin typeface="Calibri"/>
                <a:ea typeface="Calibri"/>
                <a:cs typeface="Arial"/>
              </a:rPr>
              <a:t>Microbiology Dep.</a:t>
            </a:r>
            <a:endParaRPr lang="en-US" sz="1100" dirty="0">
              <a:effectLst/>
              <a:latin typeface="Calibri"/>
              <a:ea typeface="Calibri"/>
              <a:cs typeface="Arial"/>
            </a:endParaRPr>
          </a:p>
          <a:p>
            <a:pPr algn="l" rtl="0">
              <a:lnSpc>
                <a:spcPct val="115000"/>
              </a:lnSpc>
              <a:spcBef>
                <a:spcPts val="600"/>
              </a:spcBef>
              <a:spcAft>
                <a:spcPts val="600"/>
              </a:spcAft>
            </a:pPr>
            <a:r>
              <a:rPr lang="en-US" sz="1400" b="1" dirty="0">
                <a:effectLst/>
                <a:latin typeface="Calibri"/>
                <a:ea typeface="Calibri"/>
                <a:cs typeface="Arial"/>
              </a:rPr>
              <a:t>Second year</a:t>
            </a:r>
            <a:endParaRPr lang="en-US" sz="1100" dirty="0">
              <a:effectLst/>
              <a:latin typeface="Calibri"/>
              <a:ea typeface="Calibri"/>
              <a:cs typeface="Arial"/>
            </a:endParaRPr>
          </a:p>
        </p:txBody>
      </p:sp>
      <p:sp>
        <p:nvSpPr>
          <p:cNvPr id="5" name="مربع نص 293"/>
          <p:cNvSpPr txBox="1">
            <a:spLocks noChangeArrowheads="1"/>
          </p:cNvSpPr>
          <p:nvPr/>
        </p:nvSpPr>
        <p:spPr bwMode="auto">
          <a:xfrm flipH="1">
            <a:off x="6858000" y="124460"/>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dirty="0">
                <a:effectLst/>
                <a:latin typeface="Calibri"/>
                <a:ea typeface="Calibri"/>
                <a:cs typeface="Arial"/>
              </a:rPr>
              <a:t>Lecturer: Assist prof.</a:t>
            </a:r>
            <a:endParaRPr lang="en-US" sz="1100" dirty="0">
              <a:effectLst/>
              <a:latin typeface="Calibri"/>
              <a:ea typeface="Calibri"/>
              <a:cs typeface="Arial"/>
            </a:endParaRPr>
          </a:p>
          <a:p>
            <a:pPr algn="ctr" rtl="0">
              <a:lnSpc>
                <a:spcPct val="115000"/>
              </a:lnSpc>
              <a:spcBef>
                <a:spcPts val="600"/>
              </a:spcBef>
              <a:spcAft>
                <a:spcPts val="600"/>
              </a:spcAft>
            </a:pPr>
            <a:r>
              <a:rPr lang="en-US" sz="1400" b="1" dirty="0">
                <a:effectLst/>
                <a:latin typeface="Calibri"/>
                <a:ea typeface="Calibri"/>
                <a:cs typeface="Arial"/>
              </a:rPr>
              <a:t>Dr. Sally Ahmed </a:t>
            </a:r>
            <a:endParaRPr lang="en-US" sz="1100" dirty="0">
              <a:effectLst/>
              <a:latin typeface="Calibri"/>
              <a:ea typeface="Calibri"/>
              <a:cs typeface="Arial"/>
            </a:endParaRPr>
          </a:p>
        </p:txBody>
      </p:sp>
      <p:sp>
        <p:nvSpPr>
          <p:cNvPr id="6" name="مربع نص 2"/>
          <p:cNvSpPr txBox="1">
            <a:spLocks noChangeArrowheads="1"/>
          </p:cNvSpPr>
          <p:nvPr/>
        </p:nvSpPr>
        <p:spPr bwMode="auto">
          <a:xfrm flipH="1">
            <a:off x="3870642" y="12446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Bef>
                <a:spcPts val="600"/>
              </a:spcBef>
              <a:spcAft>
                <a:spcPts val="600"/>
              </a:spcAft>
            </a:pPr>
            <a:r>
              <a:rPr lang="en-US" sz="1400" b="1" dirty="0">
                <a:effectLst/>
                <a:latin typeface="Calibri"/>
                <a:ea typeface="Calibri"/>
                <a:cs typeface="Arial"/>
              </a:rPr>
              <a:t>Parasitology</a:t>
            </a:r>
            <a:endParaRPr lang="en-US" sz="1100" dirty="0">
              <a:effectLst/>
              <a:latin typeface="Calibri"/>
              <a:ea typeface="Calibri"/>
              <a:cs typeface="Arial"/>
            </a:endParaRPr>
          </a:p>
          <a:p>
            <a:pPr algn="ctr" rtl="0">
              <a:lnSpc>
                <a:spcPct val="115000"/>
              </a:lnSpc>
              <a:spcBef>
                <a:spcPts val="600"/>
              </a:spcBef>
              <a:spcAft>
                <a:spcPts val="600"/>
              </a:spcAft>
            </a:pPr>
            <a:r>
              <a:rPr lang="en-US" sz="1400" b="1" dirty="0">
                <a:effectLst/>
                <a:latin typeface="Calibri"/>
                <a:ea typeface="Calibri"/>
                <a:cs typeface="Arial"/>
              </a:rPr>
              <a:t>8</a:t>
            </a:r>
            <a:r>
              <a:rPr lang="en-US" sz="1400" b="1" baseline="30000" dirty="0">
                <a:effectLst/>
                <a:latin typeface="Calibri"/>
                <a:ea typeface="Calibri"/>
                <a:cs typeface="Arial"/>
              </a:rPr>
              <a:t>th</a:t>
            </a:r>
            <a:r>
              <a:rPr lang="en-US" sz="1400" b="1" dirty="0">
                <a:effectLst/>
                <a:latin typeface="Calibri"/>
                <a:ea typeface="Calibri"/>
                <a:cs typeface="Arial"/>
              </a:rPr>
              <a:t> </a:t>
            </a:r>
            <a:r>
              <a:rPr lang="en-US" sz="1400" b="1" dirty="0">
                <a:effectLst/>
                <a:latin typeface="Arial"/>
                <a:ea typeface="Calibri"/>
                <a:cs typeface="Arial"/>
              </a:rPr>
              <a:t> </a:t>
            </a:r>
            <a:r>
              <a:rPr lang="en-US" sz="1400" b="1" dirty="0">
                <a:effectLst/>
                <a:latin typeface="Calibri"/>
                <a:ea typeface="Calibri"/>
                <a:cs typeface="Arial"/>
              </a:rPr>
              <a:t> </a:t>
            </a:r>
            <a:r>
              <a:rPr lang="en-US" sz="1400" b="1" dirty="0" err="1">
                <a:effectLst/>
                <a:latin typeface="Calibri"/>
                <a:ea typeface="Calibri"/>
                <a:cs typeface="Arial"/>
              </a:rPr>
              <a:t>Lec</a:t>
            </a:r>
            <a:r>
              <a:rPr lang="en-US" sz="1400" b="1" dirty="0">
                <a:effectLst/>
                <a:latin typeface="Calibri"/>
                <a:ea typeface="Calibri"/>
                <a:cs typeface="Arial"/>
              </a:rPr>
              <a:t>.</a:t>
            </a:r>
            <a:endParaRPr lang="en-US" sz="1100" dirty="0">
              <a:effectLst/>
              <a:latin typeface="Calibri"/>
              <a:ea typeface="Calibri"/>
              <a:cs typeface="Arial"/>
            </a:endParaRPr>
          </a:p>
        </p:txBody>
      </p:sp>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8" name="Rectangle 8"/>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0" y="1034058"/>
            <a:ext cx="9144000" cy="979884"/>
          </a:xfrm>
          <a:prstGeom prst="rect">
            <a:avLst/>
          </a:prstGeom>
          <a:noFill/>
        </p:spPr>
        <p:txBody>
          <a:bodyPr wrap="square" rtlCol="1">
            <a:spAutoFit/>
          </a:bodyPr>
          <a:lstStyle/>
          <a:p>
            <a:pPr algn="ctr">
              <a:lnSpc>
                <a:spcPct val="115000"/>
              </a:lnSpc>
            </a:pPr>
            <a:r>
              <a:rPr lang="en-US" sz="2400" b="1" dirty="0">
                <a:latin typeface="Comic Sans MS,Bold"/>
                <a:ea typeface="Calibri"/>
                <a:cs typeface="Comic Sans MS,Bold"/>
              </a:rPr>
              <a:t>Helminthes</a:t>
            </a:r>
            <a:endParaRPr lang="en-US" sz="1400" dirty="0">
              <a:ea typeface="Calibri"/>
              <a:cs typeface="Arial"/>
            </a:endParaRPr>
          </a:p>
          <a:p>
            <a:pPr algn="ctr">
              <a:lnSpc>
                <a:spcPct val="115000"/>
              </a:lnSpc>
            </a:pPr>
            <a:r>
              <a:rPr lang="en-US" sz="1050" b="1" dirty="0">
                <a:latin typeface="Cambria,Bold"/>
                <a:ea typeface="Calibri"/>
                <a:cs typeface="Cambria,Bold"/>
              </a:rPr>
              <a:t> </a:t>
            </a:r>
            <a:endParaRPr lang="en-US" sz="1400" dirty="0">
              <a:ea typeface="Calibri"/>
              <a:cs typeface="Arial"/>
            </a:endParaRPr>
          </a:p>
          <a:p>
            <a:r>
              <a:rPr lang="en-US" dirty="0">
                <a:latin typeface="Symbol"/>
                <a:ea typeface="Calibri"/>
                <a:cs typeface="Symbol"/>
              </a:rPr>
              <a:t> </a:t>
            </a:r>
            <a:r>
              <a:rPr lang="en-US" dirty="0">
                <a:latin typeface="Times New Roman"/>
                <a:ea typeface="Calibri"/>
              </a:rPr>
              <a:t>The term </a:t>
            </a:r>
            <a:r>
              <a:rPr lang="en-US" dirty="0" err="1">
                <a:latin typeface="Times New Roman"/>
                <a:ea typeface="Calibri"/>
              </a:rPr>
              <a:t>Helminths</a:t>
            </a:r>
            <a:r>
              <a:rPr lang="en-US" dirty="0">
                <a:latin typeface="Times New Roman"/>
                <a:ea typeface="Calibri"/>
              </a:rPr>
              <a:t> means Worms</a:t>
            </a:r>
            <a:endParaRPr lang="ar-IQ" dirty="0"/>
          </a:p>
        </p:txBody>
      </p:sp>
      <p:grpSp>
        <p:nvGrpSpPr>
          <p:cNvPr id="10" name="مجموعة 8"/>
          <p:cNvGrpSpPr/>
          <p:nvPr/>
        </p:nvGrpSpPr>
        <p:grpSpPr>
          <a:xfrm>
            <a:off x="1783715" y="2216562"/>
            <a:ext cx="5276850" cy="3193637"/>
            <a:chOff x="0" y="0"/>
            <a:chExt cx="4977517" cy="2934032"/>
          </a:xfrm>
        </p:grpSpPr>
        <p:pic>
          <p:nvPicPr>
            <p:cNvPr id="11" name="صورة 2" descr="C:\Users\com\Desktop\Untitled.png"/>
            <p:cNvPicPr>
              <a:picLocks noChangeAspect="1"/>
            </p:cNvPicPr>
            <p:nvPr/>
          </p:nvPicPr>
          <p:blipFill rotWithShape="1">
            <a:blip r:embed="rId2">
              <a:extLst>
                <a:ext uri="{28A0092B-C50C-407E-A947-70E740481C1C}">
                  <a14:useLocalDpi xmlns:a14="http://schemas.microsoft.com/office/drawing/2010/main" val="0"/>
                </a:ext>
              </a:extLst>
            </a:blip>
            <a:srcRect l="802" t="2287" r="1869" b="3323"/>
            <a:stretch/>
          </p:blipFill>
          <p:spPr bwMode="auto">
            <a:xfrm>
              <a:off x="0" y="397566"/>
              <a:ext cx="4977517" cy="2536466"/>
            </a:xfrm>
            <a:prstGeom prst="rect">
              <a:avLst/>
            </a:prstGeom>
            <a:noFill/>
            <a:ln>
              <a:noFill/>
            </a:ln>
            <a:extLst>
              <a:ext uri="{53640926-AAD7-44D8-BBD7-CCE9431645EC}">
                <a14:shadowObscured xmlns:a14="http://schemas.microsoft.com/office/drawing/2010/main"/>
              </a:ext>
            </a:extLst>
          </p:spPr>
        </p:pic>
        <p:sp>
          <p:nvSpPr>
            <p:cNvPr id="12" name="مربع نص 2"/>
            <p:cNvSpPr txBox="1">
              <a:spLocks noChangeArrowheads="1"/>
            </p:cNvSpPr>
            <p:nvPr/>
          </p:nvSpPr>
          <p:spPr bwMode="auto">
            <a:xfrm flipH="1">
              <a:off x="1152939" y="0"/>
              <a:ext cx="1749549" cy="254442"/>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0"/>
                </a:spcAft>
              </a:pPr>
              <a:r>
                <a:rPr lang="en-US" sz="1500" b="1">
                  <a:effectLst/>
                  <a:latin typeface="Comic Sans MS,Bold"/>
                  <a:ea typeface="Calibri"/>
                  <a:cs typeface="Comic Sans MS,Bold"/>
                </a:rPr>
                <a:t>Helminthes</a:t>
              </a:r>
              <a:endParaRPr lang="en-US" sz="1100">
                <a:effectLst/>
                <a:latin typeface="Calibri"/>
                <a:ea typeface="Calibri"/>
                <a:cs typeface="Arial"/>
              </a:endParaRPr>
            </a:p>
            <a:p>
              <a:pPr algn="r" rtl="1">
                <a:lnSpc>
                  <a:spcPct val="115000"/>
                </a:lnSpc>
                <a:spcAft>
                  <a:spcPts val="1000"/>
                </a:spcAft>
              </a:pPr>
              <a:r>
                <a:rPr lang="en-US" sz="800">
                  <a:effectLst/>
                  <a:latin typeface="Calibri"/>
                  <a:ea typeface="Calibri"/>
                  <a:cs typeface="Arial"/>
                </a:rPr>
                <a:t> </a:t>
              </a:r>
              <a:endParaRPr lang="en-US" sz="1100">
                <a:effectLst/>
                <a:latin typeface="Calibri"/>
                <a:ea typeface="Calibri"/>
                <a:cs typeface="Arial"/>
              </a:endParaRPr>
            </a:p>
          </p:txBody>
        </p:sp>
      </p:grpSp>
      <p:sp>
        <p:nvSpPr>
          <p:cNvPr id="13" name="Rectangle 12"/>
          <p:cNvSpPr/>
          <p:nvPr/>
        </p:nvSpPr>
        <p:spPr>
          <a:xfrm>
            <a:off x="609600" y="5791200"/>
            <a:ext cx="8153400" cy="410882"/>
          </a:xfrm>
          <a:prstGeom prst="rect">
            <a:avLst/>
          </a:prstGeom>
        </p:spPr>
        <p:txBody>
          <a:bodyPr wrap="square">
            <a:spAutoFit/>
          </a:bodyPr>
          <a:lstStyle/>
          <a:p>
            <a:pPr algn="just">
              <a:lnSpc>
                <a:spcPct val="115000"/>
              </a:lnSpc>
            </a:pPr>
            <a:r>
              <a:rPr lang="en-US" b="1" dirty="0">
                <a:solidFill>
                  <a:srgbClr val="000000"/>
                </a:solidFill>
                <a:latin typeface="Times New Roman"/>
                <a:ea typeface="Calibri"/>
                <a:cs typeface="Arial"/>
              </a:rPr>
              <a:t>The two classes are parasitic in all or most of their life cycle stages.</a:t>
            </a:r>
            <a:endParaRPr lang="en-US" sz="1400" dirty="0">
              <a:ea typeface="Calibri"/>
              <a:cs typeface="Arial"/>
            </a:endParaRPr>
          </a:p>
        </p:txBody>
      </p:sp>
    </p:spTree>
    <p:extLst>
      <p:ext uri="{BB962C8B-B14F-4D97-AF65-F5344CB8AC3E}">
        <p14:creationId xmlns:p14="http://schemas.microsoft.com/office/powerpoint/2010/main" val="1252144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017032"/>
          </a:xfrm>
          <a:prstGeom prst="rect">
            <a:avLst/>
          </a:prstGeom>
          <a:noFill/>
        </p:spPr>
        <p:txBody>
          <a:bodyPr wrap="square" rtlCol="1">
            <a:spAutoFit/>
          </a:bodyPr>
          <a:lstStyle/>
          <a:p>
            <a:pPr>
              <a:lnSpc>
                <a:spcPct val="115000"/>
              </a:lnSpc>
            </a:pPr>
            <a:r>
              <a:rPr lang="en-US" sz="2000" b="1" dirty="0">
                <a:latin typeface="Times New Roman"/>
                <a:ea typeface="Calibri"/>
                <a:cs typeface="Arial"/>
              </a:rPr>
              <a:t>Pathogenesis and symptomatology:</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Infection with adult </a:t>
            </a:r>
            <a:r>
              <a:rPr lang="en-US" sz="2000" dirty="0" err="1">
                <a:latin typeface="Times New Roman"/>
                <a:ea typeface="Calibri"/>
                <a:cs typeface="Arial"/>
              </a:rPr>
              <a:t>T.saginata</a:t>
            </a:r>
            <a:r>
              <a:rPr lang="en-US" sz="2000" dirty="0">
                <a:latin typeface="Times New Roman"/>
                <a:ea typeface="Calibri"/>
                <a:cs typeface="Arial"/>
              </a:rPr>
              <a:t> is without symptoms</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Abdominal discomfort</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Diarrhea alternate with constipation.</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Anorexia, hunger pain.</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Intestinal obstruction (rarely</a:t>
            </a:r>
            <a:r>
              <a:rPr lang="en-US" sz="2000" dirty="0" smtClean="0">
                <a:latin typeface="Times New Roman"/>
                <a:ea typeface="Calibri"/>
                <a:cs typeface="Arial"/>
              </a:rPr>
              <a:t>)</a:t>
            </a:r>
            <a:endParaRPr lang="en-US" sz="2000" dirty="0">
              <a:ea typeface="Calibri"/>
              <a:cs typeface="Arial"/>
            </a:endParaRPr>
          </a:p>
          <a:p>
            <a:pPr>
              <a:lnSpc>
                <a:spcPct val="115000"/>
              </a:lnSpc>
            </a:pPr>
            <a:r>
              <a:rPr lang="en-US" sz="2000" b="1" dirty="0">
                <a:latin typeface="Times New Roman"/>
                <a:ea typeface="Calibri"/>
                <a:cs typeface="Arial"/>
              </a:rPr>
              <a:t>Diagnosis:</a:t>
            </a:r>
            <a:endParaRPr lang="en-US" sz="2000" dirty="0">
              <a:ea typeface="Calibri"/>
              <a:cs typeface="Arial"/>
            </a:endParaRPr>
          </a:p>
          <a:p>
            <a:pPr>
              <a:lnSpc>
                <a:spcPct val="115000"/>
              </a:lnSpc>
            </a:pPr>
            <a:r>
              <a:rPr lang="en-US" sz="2000" dirty="0">
                <a:latin typeface="Symbol"/>
                <a:ea typeface="Calibri"/>
                <a:cs typeface="Symbol"/>
              </a:rPr>
              <a:t>· </a:t>
            </a:r>
            <a:r>
              <a:rPr lang="en-US" sz="2000" dirty="0">
                <a:latin typeface="Times New Roman"/>
                <a:ea typeface="Calibri"/>
                <a:cs typeface="Arial"/>
              </a:rPr>
              <a:t>Demonstration of </a:t>
            </a:r>
            <a:r>
              <a:rPr lang="en-US" sz="2000" dirty="0" err="1">
                <a:latin typeface="Times New Roman"/>
                <a:ea typeface="Calibri"/>
                <a:cs typeface="Arial"/>
              </a:rPr>
              <a:t>proglottid</a:t>
            </a:r>
            <a:r>
              <a:rPr lang="en-US" sz="2000" dirty="0">
                <a:latin typeface="Times New Roman"/>
                <a:ea typeface="Calibri"/>
                <a:cs typeface="Arial"/>
              </a:rPr>
              <a:t> or egg in </a:t>
            </a:r>
            <a:r>
              <a:rPr lang="en-US" sz="2000" dirty="0" err="1">
                <a:latin typeface="Times New Roman"/>
                <a:ea typeface="Calibri"/>
                <a:cs typeface="Arial"/>
              </a:rPr>
              <a:t>faeces</a:t>
            </a:r>
            <a:r>
              <a:rPr lang="en-US" sz="2000" dirty="0">
                <a:latin typeface="Times New Roman"/>
                <a:ea typeface="Calibri"/>
                <a:cs typeface="Arial"/>
              </a:rPr>
              <a:t>.</a:t>
            </a:r>
            <a:endParaRPr lang="en-US" sz="2000" dirty="0">
              <a:ea typeface="Calibri"/>
              <a:cs typeface="Arial"/>
            </a:endParaRPr>
          </a:p>
          <a:p>
            <a:pPr>
              <a:lnSpc>
                <a:spcPct val="115000"/>
              </a:lnSpc>
            </a:pPr>
            <a:r>
              <a:rPr lang="en-US" sz="2000" dirty="0">
                <a:latin typeface="Symbol"/>
                <a:ea typeface="Calibri"/>
                <a:cs typeface="Symbol"/>
              </a:rPr>
              <a:t>· </a:t>
            </a:r>
            <a:r>
              <a:rPr lang="en-US" sz="2000" dirty="0" err="1">
                <a:latin typeface="Times New Roman"/>
                <a:ea typeface="Calibri"/>
                <a:cs typeface="Arial"/>
              </a:rPr>
              <a:t>Serodiagnosis</a:t>
            </a:r>
            <a:r>
              <a:rPr lang="en-US" sz="2000" dirty="0">
                <a:latin typeface="Times New Roman"/>
                <a:ea typeface="Calibri"/>
                <a:cs typeface="Arial"/>
              </a:rPr>
              <a:t>: IHA, IFA, </a:t>
            </a:r>
            <a:r>
              <a:rPr lang="en-US" sz="2000" dirty="0" err="1">
                <a:latin typeface="Times New Roman"/>
                <a:ea typeface="Calibri"/>
                <a:cs typeface="Arial"/>
              </a:rPr>
              <a:t>ElISA</a:t>
            </a:r>
            <a:r>
              <a:rPr lang="en-US" sz="2000" dirty="0">
                <a:latin typeface="Times New Roman"/>
                <a:ea typeface="Calibri"/>
                <a:cs typeface="Arial"/>
              </a:rPr>
              <a:t>.</a:t>
            </a:r>
            <a:endParaRPr lang="en-US" sz="2000" dirty="0">
              <a:ea typeface="Calibri"/>
              <a:cs typeface="Arial"/>
            </a:endParaRPr>
          </a:p>
          <a:p>
            <a:pPr marL="285750" indent="-285750">
              <a:buFont typeface="Symbol" pitchFamily="18" charset="2"/>
              <a:buChar char="·"/>
            </a:pPr>
            <a:r>
              <a:rPr lang="en-US" sz="2000" dirty="0" smtClean="0">
                <a:latin typeface="Times New Roman"/>
                <a:ea typeface="Calibri"/>
              </a:rPr>
              <a:t>Adhesive </a:t>
            </a:r>
            <a:r>
              <a:rPr lang="en-US" sz="2000" dirty="0">
                <a:latin typeface="Times New Roman"/>
                <a:ea typeface="Calibri"/>
              </a:rPr>
              <a:t>cellophane tape </a:t>
            </a:r>
            <a:r>
              <a:rPr lang="en-US" sz="2000" dirty="0" smtClean="0">
                <a:latin typeface="Times New Roman"/>
                <a:ea typeface="Calibri"/>
              </a:rPr>
              <a:t>technique.</a:t>
            </a:r>
          </a:p>
          <a:p>
            <a:pPr>
              <a:lnSpc>
                <a:spcPct val="115000"/>
              </a:lnSpc>
            </a:pPr>
            <a:r>
              <a:rPr lang="en-US" sz="2000" b="1" dirty="0">
                <a:latin typeface="Times New Roman"/>
                <a:ea typeface="Calibri"/>
                <a:cs typeface="Arial"/>
              </a:rPr>
              <a:t>Control:</a:t>
            </a:r>
            <a:endParaRPr lang="en-US" sz="2000" dirty="0">
              <a:ea typeface="Calibri"/>
              <a:cs typeface="Arial"/>
            </a:endParaRPr>
          </a:p>
          <a:p>
            <a:pPr>
              <a:lnSpc>
                <a:spcPct val="115000"/>
              </a:lnSpc>
            </a:pPr>
            <a:r>
              <a:rPr lang="en-US" sz="2000" b="1" dirty="0">
                <a:latin typeface="Times New Roman"/>
                <a:ea typeface="Calibri"/>
                <a:cs typeface="Arial"/>
              </a:rPr>
              <a:t>1) </a:t>
            </a:r>
            <a:r>
              <a:rPr lang="en-US" sz="2000" dirty="0">
                <a:latin typeface="Times New Roman"/>
                <a:ea typeface="Calibri"/>
                <a:cs typeface="Arial"/>
              </a:rPr>
              <a:t>Proper disposal of human </a:t>
            </a:r>
            <a:r>
              <a:rPr lang="en-US" sz="2000" dirty="0" err="1">
                <a:latin typeface="Times New Roman"/>
                <a:ea typeface="Calibri"/>
                <a:cs typeface="Arial"/>
              </a:rPr>
              <a:t>faeces</a:t>
            </a:r>
            <a:endParaRPr lang="en-US" sz="2000" dirty="0">
              <a:ea typeface="Calibri"/>
              <a:cs typeface="Arial"/>
            </a:endParaRPr>
          </a:p>
          <a:p>
            <a:pPr>
              <a:lnSpc>
                <a:spcPct val="115000"/>
              </a:lnSpc>
            </a:pPr>
            <a:r>
              <a:rPr lang="en-US" sz="2000" b="1" dirty="0">
                <a:latin typeface="Times New Roman"/>
                <a:ea typeface="Calibri"/>
                <a:cs typeface="Arial"/>
              </a:rPr>
              <a:t>2) </a:t>
            </a:r>
            <a:r>
              <a:rPr lang="en-US" sz="2000" dirty="0">
                <a:latin typeface="Times New Roman"/>
                <a:ea typeface="Calibri"/>
                <a:cs typeface="Arial"/>
              </a:rPr>
              <a:t>Workers at cattle feed lots examined periodically for sign of infection.</a:t>
            </a:r>
            <a:endParaRPr lang="en-US" sz="2000" dirty="0">
              <a:ea typeface="Calibri"/>
              <a:cs typeface="Arial"/>
            </a:endParaRPr>
          </a:p>
          <a:p>
            <a:pPr>
              <a:lnSpc>
                <a:spcPct val="115000"/>
              </a:lnSpc>
            </a:pPr>
            <a:r>
              <a:rPr lang="en-US" sz="2000" b="1" dirty="0">
                <a:latin typeface="Times New Roman"/>
                <a:ea typeface="Calibri"/>
                <a:cs typeface="Arial"/>
              </a:rPr>
              <a:t>3) </a:t>
            </a:r>
            <a:r>
              <a:rPr lang="en-US" sz="2000" dirty="0">
                <a:latin typeface="Times New Roman"/>
                <a:ea typeface="Calibri"/>
                <a:cs typeface="Arial"/>
              </a:rPr>
              <a:t>Thorough cooking of beef before consumption, heating the meat to 65 degree </a:t>
            </a:r>
            <a:r>
              <a:rPr lang="en-US" sz="2000" dirty="0" err="1">
                <a:latin typeface="Times New Roman"/>
                <a:ea typeface="Calibri"/>
                <a:cs typeface="Arial"/>
              </a:rPr>
              <a:t>centigrates</a:t>
            </a:r>
            <a:r>
              <a:rPr lang="en-US" sz="2000" dirty="0">
                <a:latin typeface="Times New Roman"/>
                <a:ea typeface="Calibri"/>
                <a:cs typeface="Arial"/>
              </a:rPr>
              <a:t> is a safe guard.</a:t>
            </a:r>
            <a:endParaRPr lang="en-US" sz="2000" dirty="0">
              <a:ea typeface="Calibri"/>
              <a:cs typeface="Arial"/>
            </a:endParaRPr>
          </a:p>
          <a:p>
            <a:pPr>
              <a:lnSpc>
                <a:spcPct val="115000"/>
              </a:lnSpc>
            </a:pPr>
            <a:r>
              <a:rPr lang="en-US" sz="2000" b="1" dirty="0">
                <a:latin typeface="Times New Roman"/>
                <a:ea typeface="Calibri"/>
                <a:cs typeface="Arial"/>
              </a:rPr>
              <a:t>4) </a:t>
            </a:r>
            <a:r>
              <a:rPr lang="en-US" sz="2000" dirty="0">
                <a:latin typeface="Times New Roman"/>
                <a:ea typeface="Calibri"/>
                <a:cs typeface="Arial"/>
              </a:rPr>
              <a:t>Freezing the beef at -20 degree </a:t>
            </a:r>
            <a:r>
              <a:rPr lang="en-US" sz="2000" dirty="0" err="1">
                <a:latin typeface="Times New Roman"/>
                <a:ea typeface="Calibri"/>
                <a:cs typeface="Arial"/>
              </a:rPr>
              <a:t>centigrates</a:t>
            </a:r>
            <a:r>
              <a:rPr lang="en-US" sz="2000" dirty="0">
                <a:latin typeface="Times New Roman"/>
                <a:ea typeface="Calibri"/>
                <a:cs typeface="Arial"/>
              </a:rPr>
              <a:t> for 24 hours or longer kill the </a:t>
            </a:r>
            <a:r>
              <a:rPr lang="en-US" sz="2000" dirty="0" err="1">
                <a:latin typeface="Times New Roman"/>
                <a:ea typeface="Calibri"/>
                <a:cs typeface="Arial"/>
              </a:rPr>
              <a:t>cysticerci</a:t>
            </a:r>
            <a:r>
              <a:rPr lang="en-US" sz="2000" dirty="0">
                <a:latin typeface="Times New Roman"/>
                <a:ea typeface="Calibri"/>
                <a:cs typeface="Arial"/>
              </a:rPr>
              <a:t>.</a:t>
            </a:r>
            <a:endParaRPr lang="en-US" sz="2000" dirty="0">
              <a:ea typeface="Calibri"/>
              <a:cs typeface="Arial"/>
            </a:endParaRPr>
          </a:p>
          <a:p>
            <a:endParaRPr lang="ar-IQ" sz="2000" dirty="0"/>
          </a:p>
        </p:txBody>
      </p:sp>
    </p:spTree>
    <p:extLst>
      <p:ext uri="{BB962C8B-B14F-4D97-AF65-F5344CB8AC3E}">
        <p14:creationId xmlns:p14="http://schemas.microsoft.com/office/powerpoint/2010/main" val="677855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2746906"/>
          </a:xfrm>
          <a:prstGeom prst="rect">
            <a:avLst/>
          </a:prstGeom>
          <a:noFill/>
        </p:spPr>
        <p:txBody>
          <a:bodyPr wrap="square" rtlCol="1">
            <a:spAutoFit/>
          </a:bodyPr>
          <a:lstStyle/>
          <a:p>
            <a:pPr>
              <a:lnSpc>
                <a:spcPct val="115000"/>
              </a:lnSpc>
            </a:pPr>
            <a:r>
              <a:rPr lang="en-US" sz="2400" b="1" dirty="0">
                <a:solidFill>
                  <a:srgbClr val="000000"/>
                </a:solidFill>
                <a:latin typeface="Times New Roman"/>
                <a:ea typeface="Calibri"/>
                <a:cs typeface="Arial"/>
              </a:rPr>
              <a:t>2- </a:t>
            </a:r>
            <a:r>
              <a:rPr lang="en-US" sz="2400" b="1" i="1" dirty="0" err="1">
                <a:solidFill>
                  <a:srgbClr val="000000"/>
                </a:solidFill>
                <a:latin typeface="Times New Roman"/>
                <a:ea typeface="Calibri"/>
                <a:cs typeface="Arial"/>
              </a:rPr>
              <a:t>Taenia</a:t>
            </a:r>
            <a:r>
              <a:rPr lang="en-US" sz="2400" b="1" i="1" dirty="0">
                <a:solidFill>
                  <a:srgbClr val="000000"/>
                </a:solidFill>
                <a:latin typeface="Times New Roman"/>
                <a:ea typeface="Calibri"/>
                <a:cs typeface="Arial"/>
              </a:rPr>
              <a:t> </a:t>
            </a:r>
            <a:r>
              <a:rPr lang="en-US" sz="2400" b="1" i="1" dirty="0" err="1">
                <a:solidFill>
                  <a:srgbClr val="000000"/>
                </a:solidFill>
                <a:latin typeface="Times New Roman"/>
                <a:ea typeface="Calibri"/>
                <a:cs typeface="Arial"/>
              </a:rPr>
              <a:t>Solium</a:t>
            </a:r>
            <a:endParaRPr lang="en-US" sz="1400" dirty="0">
              <a:ea typeface="Calibri"/>
              <a:cs typeface="Arial"/>
            </a:endParaRPr>
          </a:p>
          <a:p>
            <a:pPr indent="457200">
              <a:lnSpc>
                <a:spcPct val="115000"/>
              </a:lnSpc>
            </a:pPr>
            <a:r>
              <a:rPr lang="en-US" dirty="0">
                <a:solidFill>
                  <a:srgbClr val="000000"/>
                </a:solidFill>
                <a:latin typeface="Times New Roman"/>
                <a:ea typeface="Calibri"/>
                <a:cs typeface="Arial"/>
              </a:rPr>
              <a:t>Pork tape worm, armed tape worm,</a:t>
            </a:r>
            <a:endParaRPr lang="en-US" sz="1400" dirty="0">
              <a:ea typeface="Calibri"/>
              <a:cs typeface="Arial"/>
            </a:endParaRPr>
          </a:p>
          <a:p>
            <a:pPr>
              <a:lnSpc>
                <a:spcPct val="115000"/>
              </a:lnSpc>
            </a:pPr>
            <a:r>
              <a:rPr lang="en-US" b="1" dirty="0">
                <a:solidFill>
                  <a:srgbClr val="000000"/>
                </a:solidFill>
                <a:latin typeface="Times New Roman"/>
                <a:ea typeface="Calibri"/>
                <a:cs typeface="Arial"/>
              </a:rPr>
              <a:t>Disease</a:t>
            </a:r>
            <a:r>
              <a:rPr lang="en-US" dirty="0">
                <a:solidFill>
                  <a:srgbClr val="000000"/>
                </a:solidFill>
                <a:latin typeface="Times New Roman"/>
                <a:ea typeface="Calibri"/>
                <a:cs typeface="Arial"/>
              </a:rPr>
              <a:t>: </a:t>
            </a:r>
            <a:r>
              <a:rPr lang="en-US" dirty="0" err="1">
                <a:solidFill>
                  <a:srgbClr val="000000"/>
                </a:solidFill>
                <a:latin typeface="Times New Roman"/>
                <a:ea typeface="Calibri"/>
                <a:cs typeface="Arial"/>
              </a:rPr>
              <a:t>Taeniasis</a:t>
            </a:r>
            <a:r>
              <a:rPr lang="en-US" dirty="0">
                <a:solidFill>
                  <a:srgbClr val="000000"/>
                </a:solidFill>
                <a:latin typeface="Times New Roman"/>
                <a:ea typeface="Calibri"/>
                <a:cs typeface="Arial"/>
              </a:rPr>
              <a:t> </a:t>
            </a:r>
            <a:r>
              <a:rPr lang="en-US" dirty="0" err="1">
                <a:solidFill>
                  <a:srgbClr val="000000"/>
                </a:solidFill>
                <a:latin typeface="Times New Roman"/>
                <a:ea typeface="Calibri"/>
                <a:cs typeface="Arial"/>
              </a:rPr>
              <a:t>solium</a:t>
            </a:r>
            <a:r>
              <a:rPr lang="en-US" dirty="0">
                <a:solidFill>
                  <a:srgbClr val="000000"/>
                </a:solidFill>
                <a:latin typeface="Times New Roman"/>
                <a:ea typeface="Calibri"/>
                <a:cs typeface="Arial"/>
              </a:rPr>
              <a:t> , pork , </a:t>
            </a:r>
            <a:r>
              <a:rPr lang="en-US" dirty="0" err="1">
                <a:solidFill>
                  <a:srgbClr val="000000"/>
                </a:solidFill>
                <a:latin typeface="Times New Roman"/>
                <a:ea typeface="Calibri"/>
                <a:cs typeface="Arial"/>
              </a:rPr>
              <a:t>tapewarm</a:t>
            </a:r>
            <a:r>
              <a:rPr lang="en-US" dirty="0">
                <a:solidFill>
                  <a:srgbClr val="000000"/>
                </a:solidFill>
                <a:latin typeface="Times New Roman"/>
                <a:ea typeface="Calibri"/>
                <a:cs typeface="Arial"/>
              </a:rPr>
              <a:t> infection .</a:t>
            </a:r>
            <a:endParaRPr lang="en-US" sz="1400" dirty="0">
              <a:ea typeface="Calibri"/>
              <a:cs typeface="Arial"/>
            </a:endParaRPr>
          </a:p>
          <a:p>
            <a:pPr>
              <a:lnSpc>
                <a:spcPct val="115000"/>
              </a:lnSpc>
            </a:pPr>
            <a:r>
              <a:rPr lang="en-US" b="1" dirty="0">
                <a:solidFill>
                  <a:srgbClr val="000000"/>
                </a:solidFill>
                <a:latin typeface="Times New Roman"/>
                <a:ea typeface="Calibri"/>
                <a:cs typeface="Arial"/>
              </a:rPr>
              <a:t>Habitat: </a:t>
            </a:r>
            <a:r>
              <a:rPr lang="en-US" dirty="0">
                <a:solidFill>
                  <a:srgbClr val="000000"/>
                </a:solidFill>
                <a:latin typeface="Times New Roman"/>
                <a:ea typeface="Calibri"/>
                <a:cs typeface="Arial"/>
              </a:rPr>
              <a:t>small intestine of man.</a:t>
            </a:r>
            <a:endParaRPr lang="en-US" sz="1400" dirty="0">
              <a:ea typeface="Calibri"/>
              <a:cs typeface="Arial"/>
            </a:endParaRPr>
          </a:p>
          <a:p>
            <a:pPr>
              <a:lnSpc>
                <a:spcPct val="115000"/>
              </a:lnSpc>
            </a:pPr>
            <a:r>
              <a:rPr lang="en-US" b="1" dirty="0">
                <a:solidFill>
                  <a:srgbClr val="000000"/>
                </a:solidFill>
                <a:latin typeface="Times New Roman"/>
                <a:ea typeface="Calibri"/>
                <a:cs typeface="Arial"/>
              </a:rPr>
              <a:t>Morphology:</a:t>
            </a:r>
            <a:endParaRPr lang="en-US" sz="1400" dirty="0">
              <a:ea typeface="Calibri"/>
              <a:cs typeface="Arial"/>
            </a:endParaRPr>
          </a:p>
          <a:p>
            <a:pPr>
              <a:lnSpc>
                <a:spcPct val="115000"/>
              </a:lnSpc>
            </a:pPr>
            <a:r>
              <a:rPr lang="en-US" dirty="0">
                <a:solidFill>
                  <a:srgbClr val="000000"/>
                </a:solidFill>
                <a:latin typeface="Symbol"/>
                <a:ea typeface="Calibri"/>
                <a:cs typeface="Symbol"/>
              </a:rPr>
              <a:t>· </a:t>
            </a:r>
            <a:r>
              <a:rPr lang="en-US" dirty="0">
                <a:solidFill>
                  <a:srgbClr val="000000"/>
                </a:solidFill>
                <a:latin typeface="Times New Roman"/>
                <a:ea typeface="Calibri"/>
                <a:cs typeface="Arial"/>
              </a:rPr>
              <a:t>2-3 meters in length, fewer than 1000 </a:t>
            </a:r>
            <a:r>
              <a:rPr lang="en-US" dirty="0" err="1">
                <a:solidFill>
                  <a:srgbClr val="000000"/>
                </a:solidFill>
                <a:latin typeface="Times New Roman"/>
                <a:ea typeface="Calibri"/>
                <a:cs typeface="Arial"/>
              </a:rPr>
              <a:t>proglottid</a:t>
            </a:r>
            <a:r>
              <a:rPr lang="en-US" dirty="0">
                <a:solidFill>
                  <a:srgbClr val="000000"/>
                </a:solidFill>
                <a:latin typeface="Times New Roman"/>
                <a:ea typeface="Calibri"/>
                <a:cs typeface="Arial"/>
              </a:rPr>
              <a:t>.</a:t>
            </a:r>
            <a:endParaRPr lang="en-US" sz="1400" dirty="0">
              <a:ea typeface="Calibri"/>
              <a:cs typeface="Arial"/>
            </a:endParaRPr>
          </a:p>
          <a:p>
            <a:pPr>
              <a:lnSpc>
                <a:spcPct val="115000"/>
              </a:lnSpc>
            </a:pPr>
            <a:r>
              <a:rPr lang="en-US" dirty="0">
                <a:solidFill>
                  <a:srgbClr val="000000"/>
                </a:solidFill>
                <a:latin typeface="Symbol"/>
                <a:ea typeface="Calibri"/>
                <a:cs typeface="Symbol"/>
              </a:rPr>
              <a:t>· </a:t>
            </a:r>
            <a:r>
              <a:rPr lang="en-US" dirty="0" err="1">
                <a:solidFill>
                  <a:srgbClr val="000000"/>
                </a:solidFill>
                <a:latin typeface="Times New Roman"/>
                <a:ea typeface="Calibri"/>
                <a:cs typeface="Arial"/>
              </a:rPr>
              <a:t>Scolex</a:t>
            </a:r>
            <a:r>
              <a:rPr lang="en-US" dirty="0">
                <a:solidFill>
                  <a:srgbClr val="000000"/>
                </a:solidFill>
                <a:latin typeface="Times New Roman"/>
                <a:ea typeface="Calibri"/>
                <a:cs typeface="Arial"/>
              </a:rPr>
              <a:t>: Globular in shape, 4 suckers, of alternating large and small hooks 22 to36 in number and measuring 140 to 200 </a:t>
            </a:r>
            <a:r>
              <a:rPr lang="en-US" dirty="0" err="1">
                <a:solidFill>
                  <a:srgbClr val="000000"/>
                </a:solidFill>
                <a:latin typeface="Times New Roman"/>
                <a:ea typeface="Calibri"/>
                <a:cs typeface="Arial"/>
              </a:rPr>
              <a:t>μm</a:t>
            </a:r>
            <a:r>
              <a:rPr lang="en-US" dirty="0">
                <a:solidFill>
                  <a:srgbClr val="000000"/>
                </a:solidFill>
                <a:latin typeface="Times New Roman"/>
                <a:ea typeface="Calibri"/>
                <a:cs typeface="Arial"/>
              </a:rPr>
              <a:t> and 100 to 150-μm long.</a:t>
            </a:r>
            <a:r>
              <a:rPr lang="en-US" sz="1400" dirty="0">
                <a:solidFill>
                  <a:srgbClr val="000000"/>
                </a:solidFill>
                <a:latin typeface="Times New Roman"/>
                <a:ea typeface="Times New Roman"/>
                <a:cs typeface="Arial"/>
              </a:rPr>
              <a:t> </a:t>
            </a:r>
            <a:endParaRPr lang="en-US" sz="1400" dirty="0">
              <a:ea typeface="Calibri"/>
              <a:cs typeface="Arial"/>
            </a:endParaRPr>
          </a:p>
        </p:txBody>
      </p:sp>
      <p:pic>
        <p:nvPicPr>
          <p:cNvPr id="5" name="صورة 12"/>
          <p:cNvPicPr/>
          <p:nvPr/>
        </p:nvPicPr>
        <p:blipFill>
          <a:blip r:embed="rId2">
            <a:lum contrast="20000"/>
            <a:extLst>
              <a:ext uri="{28A0092B-C50C-407E-A947-70E740481C1C}">
                <a14:useLocalDpi xmlns:a14="http://schemas.microsoft.com/office/drawing/2010/main" val="0"/>
              </a:ext>
            </a:extLst>
          </a:blip>
          <a:srcRect/>
          <a:stretch>
            <a:fillRect/>
          </a:stretch>
        </p:blipFill>
        <p:spPr bwMode="auto">
          <a:xfrm>
            <a:off x="2876233" y="4859178"/>
            <a:ext cx="2610167" cy="1915477"/>
          </a:xfrm>
          <a:prstGeom prst="rect">
            <a:avLst/>
          </a:prstGeom>
          <a:noFill/>
          <a:ln>
            <a:noFill/>
          </a:ln>
        </p:spPr>
      </p:pic>
      <p:pic>
        <p:nvPicPr>
          <p:cNvPr id="6" name="صورة 22" descr="C:\Users\com\Desktop\سحب عمر\Taenia_Reproductive_system_in_mature_proglottid.png"/>
          <p:cNvPicPr/>
          <p:nvPr/>
        </p:nvPicPr>
        <p:blipFill rotWithShape="1">
          <a:blip r:embed="rId3">
            <a:extLst>
              <a:ext uri="{28A0092B-C50C-407E-A947-70E740481C1C}">
                <a14:useLocalDpi xmlns:a14="http://schemas.microsoft.com/office/drawing/2010/main" val="0"/>
              </a:ext>
            </a:extLst>
          </a:blip>
          <a:srcRect b="2615"/>
          <a:stretch/>
        </p:blipFill>
        <p:spPr bwMode="auto">
          <a:xfrm>
            <a:off x="5486400" y="2656045"/>
            <a:ext cx="3271520" cy="2546985"/>
          </a:xfrm>
          <a:prstGeom prst="rect">
            <a:avLst/>
          </a:prstGeom>
          <a:noFill/>
          <a:ln>
            <a:noFill/>
          </a:ln>
          <a:extLst>
            <a:ext uri="{53640926-AAD7-44D8-BBD7-CCE9431645EC}">
              <a14:shadowObscured xmlns:a14="http://schemas.microsoft.com/office/drawing/2010/main"/>
            </a:ext>
          </a:extLst>
        </p:spPr>
      </p:pic>
      <p:grpSp>
        <p:nvGrpSpPr>
          <p:cNvPr id="7" name="مجموعة 28"/>
          <p:cNvGrpSpPr/>
          <p:nvPr/>
        </p:nvGrpSpPr>
        <p:grpSpPr>
          <a:xfrm>
            <a:off x="152400" y="2835325"/>
            <a:ext cx="2451735" cy="2618105"/>
            <a:chOff x="0" y="0"/>
            <a:chExt cx="2452255" cy="2618509"/>
          </a:xfrm>
        </p:grpSpPr>
        <p:pic>
          <p:nvPicPr>
            <p:cNvPr id="8" name="صورة 24" descr="C:\Users\com\Desktop\سحب عمر\images (2).jpe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452255" cy="2618509"/>
            </a:xfrm>
            <a:prstGeom prst="rect">
              <a:avLst/>
            </a:prstGeom>
            <a:noFill/>
            <a:ln>
              <a:noFill/>
            </a:ln>
          </p:spPr>
        </p:pic>
        <p:sp>
          <p:nvSpPr>
            <p:cNvPr id="9" name="مربع نص 2"/>
            <p:cNvSpPr txBox="1">
              <a:spLocks noChangeArrowheads="1"/>
            </p:cNvSpPr>
            <p:nvPr/>
          </p:nvSpPr>
          <p:spPr bwMode="auto">
            <a:xfrm flipH="1">
              <a:off x="83127" y="2024743"/>
              <a:ext cx="586105" cy="52197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r" rtl="1">
                <a:lnSpc>
                  <a:spcPct val="115000"/>
                </a:lnSpc>
                <a:spcAft>
                  <a:spcPts val="1000"/>
                </a:spcAft>
              </a:pPr>
              <a:r>
                <a:rPr lang="en-US" sz="1100">
                  <a:effectLst/>
                  <a:latin typeface="Calibri"/>
                  <a:ea typeface="Calibri"/>
                  <a:cs typeface="Arial"/>
                </a:rPr>
                <a:t> </a:t>
              </a:r>
            </a:p>
          </p:txBody>
        </p:sp>
      </p:grpSp>
    </p:spTree>
    <p:extLst>
      <p:ext uri="{BB962C8B-B14F-4D97-AF65-F5344CB8AC3E}">
        <p14:creationId xmlns:p14="http://schemas.microsoft.com/office/powerpoint/2010/main" val="600022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381000"/>
            <a:ext cx="3505200" cy="390684"/>
          </a:xfrm>
          <a:prstGeom prst="rect">
            <a:avLst/>
          </a:prstGeom>
          <a:noFill/>
        </p:spPr>
        <p:txBody>
          <a:bodyPr wrap="square" rtlCol="1">
            <a:spAutoFit/>
          </a:bodyPr>
          <a:lstStyle/>
          <a:p>
            <a:pPr>
              <a:lnSpc>
                <a:spcPct val="115000"/>
              </a:lnSpc>
            </a:pPr>
            <a:r>
              <a:rPr lang="en-US" b="1" dirty="0">
                <a:latin typeface="Times New Roman"/>
                <a:ea typeface="Calibri"/>
                <a:cs typeface="Arial"/>
              </a:rPr>
              <a:t>Life cycle</a:t>
            </a:r>
            <a:endParaRPr lang="en-US" sz="1200" dirty="0">
              <a:ea typeface="Calibri"/>
              <a:cs typeface="Arial"/>
            </a:endParaRPr>
          </a:p>
        </p:txBody>
      </p:sp>
      <p:pic>
        <p:nvPicPr>
          <p:cNvPr id="5" name="صورة 14" descr="C:\Users\com\Desktop\Untitled.png"/>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81000"/>
            <a:ext cx="6781800" cy="5943600"/>
          </a:xfrm>
          <a:prstGeom prst="rect">
            <a:avLst/>
          </a:prstGeom>
          <a:noFill/>
          <a:ln>
            <a:noFill/>
          </a:ln>
        </p:spPr>
      </p:pic>
    </p:spTree>
    <p:extLst>
      <p:ext uri="{BB962C8B-B14F-4D97-AF65-F5344CB8AC3E}">
        <p14:creationId xmlns:p14="http://schemas.microsoft.com/office/powerpoint/2010/main" val="853035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07397"/>
            <a:ext cx="9144000" cy="4955203"/>
          </a:xfrm>
          <a:prstGeom prst="rect">
            <a:avLst/>
          </a:prstGeom>
          <a:noFill/>
        </p:spPr>
        <p:txBody>
          <a:bodyPr wrap="square" rtlCol="1">
            <a:spAutoFit/>
          </a:bodyPr>
          <a:lstStyle/>
          <a:p>
            <a:pPr>
              <a:lnSpc>
                <a:spcPct val="115000"/>
              </a:lnSpc>
            </a:pPr>
            <a:r>
              <a:rPr lang="en-US" sz="2000" b="1" dirty="0">
                <a:latin typeface="Times New Roman"/>
                <a:ea typeface="Calibri"/>
                <a:cs typeface="Arial"/>
              </a:rPr>
              <a:t>Pathogenesis and symptomatology:</a:t>
            </a:r>
            <a:endParaRPr lang="en-US" sz="2000" dirty="0">
              <a:ea typeface="Calibri"/>
              <a:cs typeface="Arial"/>
            </a:endParaRPr>
          </a:p>
          <a:p>
            <a:pPr>
              <a:lnSpc>
                <a:spcPct val="115000"/>
              </a:lnSpc>
            </a:pPr>
            <a:r>
              <a:rPr lang="en-US" sz="2000" b="1" dirty="0">
                <a:latin typeface="Times New Roman"/>
                <a:ea typeface="Calibri"/>
                <a:cs typeface="Arial"/>
              </a:rPr>
              <a:t> </a:t>
            </a:r>
            <a:r>
              <a:rPr lang="en-US" sz="2000" dirty="0" err="1">
                <a:latin typeface="Times New Roman"/>
                <a:ea typeface="Calibri"/>
                <a:cs typeface="Arial"/>
              </a:rPr>
              <a:t>Infectin</a:t>
            </a:r>
            <a:r>
              <a:rPr lang="en-US" sz="2000" dirty="0">
                <a:latin typeface="Times New Roman"/>
                <a:ea typeface="Calibri"/>
                <a:cs typeface="Arial"/>
              </a:rPr>
              <a:t> with the adult </a:t>
            </a:r>
            <a:r>
              <a:rPr lang="en-US" sz="2000" dirty="0" err="1">
                <a:latin typeface="Times New Roman"/>
                <a:ea typeface="Calibri"/>
                <a:cs typeface="Arial"/>
              </a:rPr>
              <a:t>T.solium</a:t>
            </a:r>
            <a:r>
              <a:rPr lang="en-US" sz="2000" dirty="0">
                <a:latin typeface="Times New Roman"/>
                <a:ea typeface="Calibri"/>
                <a:cs typeface="Arial"/>
              </a:rPr>
              <a:t> produce the same clinical</a:t>
            </a:r>
            <a:r>
              <a:rPr lang="en-US" sz="2000" b="1" dirty="0">
                <a:latin typeface="Times New Roman"/>
                <a:ea typeface="Calibri"/>
                <a:cs typeface="Arial"/>
              </a:rPr>
              <a:t> </a:t>
            </a:r>
            <a:r>
              <a:rPr lang="en-US" sz="2000" dirty="0">
                <a:latin typeface="Times New Roman"/>
                <a:ea typeface="Calibri"/>
                <a:cs typeface="Arial"/>
              </a:rPr>
              <a:t>manifestations as infection with </a:t>
            </a:r>
            <a:r>
              <a:rPr lang="en-US" sz="2000" dirty="0" err="1">
                <a:latin typeface="Times New Roman"/>
                <a:ea typeface="Calibri"/>
                <a:cs typeface="Arial"/>
              </a:rPr>
              <a:t>T.saginata</a:t>
            </a:r>
            <a:r>
              <a:rPr lang="en-US" sz="2000" dirty="0">
                <a:latin typeface="Times New Roman"/>
                <a:ea typeface="Calibri"/>
                <a:cs typeface="Arial"/>
              </a:rPr>
              <a:t>.</a:t>
            </a:r>
            <a:r>
              <a:rPr lang="en-US" sz="2000" b="1" dirty="0">
                <a:latin typeface="Times New Roman"/>
                <a:ea typeface="Calibri"/>
                <a:cs typeface="Arial"/>
              </a:rPr>
              <a:t> </a:t>
            </a:r>
            <a:r>
              <a:rPr lang="en-US" sz="2000" dirty="0">
                <a:latin typeface="Times New Roman"/>
                <a:ea typeface="Calibri"/>
                <a:cs typeface="Arial"/>
              </a:rPr>
              <a:t>However , no </a:t>
            </a:r>
            <a:r>
              <a:rPr lang="en-US" sz="2000" dirty="0" err="1">
                <a:latin typeface="Times New Roman"/>
                <a:ea typeface="Calibri"/>
                <a:cs typeface="Arial"/>
              </a:rPr>
              <a:t>intestinual</a:t>
            </a:r>
            <a:r>
              <a:rPr lang="en-US" sz="2000" dirty="0">
                <a:latin typeface="Times New Roman"/>
                <a:ea typeface="Calibri"/>
                <a:cs typeface="Arial"/>
              </a:rPr>
              <a:t> obstruction.</a:t>
            </a:r>
            <a:endParaRPr lang="en-US" sz="2000" dirty="0">
              <a:ea typeface="Calibri"/>
              <a:cs typeface="Arial"/>
            </a:endParaRPr>
          </a:p>
          <a:p>
            <a:pPr>
              <a:lnSpc>
                <a:spcPct val="115000"/>
              </a:lnSpc>
            </a:pPr>
            <a:r>
              <a:rPr lang="en-US" sz="2000" b="1" dirty="0">
                <a:latin typeface="Times New Roman"/>
                <a:ea typeface="Calibri"/>
                <a:cs typeface="Arial"/>
              </a:rPr>
              <a:t> </a:t>
            </a:r>
            <a:endParaRPr lang="en-US" sz="2000" dirty="0">
              <a:ea typeface="Calibri"/>
              <a:cs typeface="Arial"/>
            </a:endParaRPr>
          </a:p>
          <a:p>
            <a:pPr>
              <a:lnSpc>
                <a:spcPct val="115000"/>
              </a:lnSpc>
            </a:pPr>
            <a:r>
              <a:rPr lang="en-US" sz="2000" b="1" dirty="0">
                <a:latin typeface="Times New Roman"/>
                <a:ea typeface="Calibri"/>
                <a:cs typeface="Arial"/>
              </a:rPr>
              <a:t>Diagnosis:</a:t>
            </a:r>
            <a:endParaRPr lang="en-US" sz="2000" dirty="0">
              <a:ea typeface="Calibri"/>
              <a:cs typeface="Arial"/>
            </a:endParaRPr>
          </a:p>
          <a:p>
            <a:pPr>
              <a:lnSpc>
                <a:spcPct val="115000"/>
              </a:lnSpc>
            </a:pPr>
            <a:r>
              <a:rPr lang="en-US" sz="2000" dirty="0">
                <a:latin typeface="Times New Roman"/>
                <a:ea typeface="Calibri"/>
                <a:cs typeface="Arial"/>
              </a:rPr>
              <a:t>Similar to that of </a:t>
            </a:r>
            <a:r>
              <a:rPr lang="en-US" sz="2000" dirty="0" err="1">
                <a:latin typeface="Times New Roman"/>
                <a:ea typeface="Calibri"/>
                <a:cs typeface="Arial"/>
              </a:rPr>
              <a:t>T.saginata</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 </a:t>
            </a:r>
            <a:endParaRPr lang="en-US" sz="2000" dirty="0">
              <a:ea typeface="Calibri"/>
              <a:cs typeface="Arial"/>
            </a:endParaRPr>
          </a:p>
          <a:p>
            <a:pPr>
              <a:lnSpc>
                <a:spcPct val="115000"/>
              </a:lnSpc>
            </a:pPr>
            <a:r>
              <a:rPr lang="en-US" sz="2000" b="1" dirty="0">
                <a:latin typeface="Times New Roman"/>
                <a:ea typeface="Calibri"/>
                <a:cs typeface="Arial"/>
              </a:rPr>
              <a:t>Epidemiology:</a:t>
            </a:r>
            <a:endParaRPr lang="en-US" sz="2000" dirty="0">
              <a:ea typeface="Calibri"/>
              <a:cs typeface="Arial"/>
            </a:endParaRPr>
          </a:p>
          <a:p>
            <a:pPr algn="just">
              <a:lnSpc>
                <a:spcPct val="115000"/>
              </a:lnSpc>
            </a:pPr>
            <a:r>
              <a:rPr lang="en-US" sz="2000" dirty="0">
                <a:solidFill>
                  <a:srgbClr val="000000"/>
                </a:solidFill>
                <a:latin typeface="Times New Roman"/>
                <a:ea typeface="Calibri"/>
                <a:cs typeface="Arial"/>
              </a:rPr>
              <a:t>Human infection with adult T. </a:t>
            </a:r>
            <a:r>
              <a:rPr lang="en-US" sz="2000" dirty="0" err="1">
                <a:solidFill>
                  <a:srgbClr val="000000"/>
                </a:solidFill>
                <a:latin typeface="Times New Roman"/>
                <a:ea typeface="Calibri"/>
                <a:cs typeface="Arial"/>
              </a:rPr>
              <a:t>solium</a:t>
            </a:r>
            <a:r>
              <a:rPr lang="en-US" sz="2000" dirty="0">
                <a:solidFill>
                  <a:srgbClr val="000000"/>
                </a:solidFill>
                <a:latin typeface="Times New Roman"/>
                <a:ea typeface="Calibri"/>
                <a:cs typeface="Arial"/>
              </a:rPr>
              <a:t> results from eating raw pork containing </a:t>
            </a:r>
            <a:r>
              <a:rPr lang="en-US" sz="2000" dirty="0" err="1">
                <a:solidFill>
                  <a:srgbClr val="000000"/>
                </a:solidFill>
                <a:latin typeface="Times New Roman"/>
                <a:ea typeface="Calibri"/>
                <a:cs typeface="Arial"/>
              </a:rPr>
              <a:t>Cysticercus</a:t>
            </a:r>
            <a:r>
              <a:rPr lang="en-US" sz="2000" dirty="0">
                <a:solidFill>
                  <a:srgbClr val="000000"/>
                </a:solidFill>
                <a:latin typeface="Times New Roman"/>
                <a:ea typeface="Calibri"/>
                <a:cs typeface="Arial"/>
              </a:rPr>
              <a:t> </a:t>
            </a:r>
            <a:r>
              <a:rPr lang="en-US" sz="2000" dirty="0" err="1">
                <a:solidFill>
                  <a:srgbClr val="000000"/>
                </a:solidFill>
                <a:latin typeface="Times New Roman"/>
                <a:ea typeface="Calibri"/>
                <a:cs typeface="Arial"/>
              </a:rPr>
              <a:t>cellulosae</a:t>
            </a:r>
            <a:r>
              <a:rPr lang="en-US" sz="2000" dirty="0">
                <a:solidFill>
                  <a:srgbClr val="000000"/>
                </a:solidFill>
                <a:latin typeface="Times New Roman"/>
                <a:ea typeface="Calibri"/>
                <a:cs typeface="Arial"/>
              </a:rPr>
              <a:t>. Man is the only natural host of the adult worm. Man is also a suitable host for the </a:t>
            </a:r>
            <a:r>
              <a:rPr lang="en-US" sz="2000" dirty="0" err="1">
                <a:solidFill>
                  <a:srgbClr val="000000"/>
                </a:solidFill>
                <a:latin typeface="Times New Roman"/>
                <a:ea typeface="Calibri"/>
                <a:cs typeface="Arial"/>
              </a:rPr>
              <a:t>cysticercus</a:t>
            </a:r>
            <a:r>
              <a:rPr lang="en-US" sz="2000" dirty="0">
                <a:solidFill>
                  <a:srgbClr val="000000"/>
                </a:solidFill>
                <a:latin typeface="Times New Roman"/>
                <a:ea typeface="Calibri"/>
                <a:cs typeface="Arial"/>
              </a:rPr>
              <a:t>.</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Control:</a:t>
            </a:r>
            <a:endParaRPr lang="en-US" sz="2000" dirty="0">
              <a:ea typeface="Calibri"/>
              <a:cs typeface="Arial"/>
            </a:endParaRPr>
          </a:p>
          <a:p>
            <a:r>
              <a:rPr lang="en-US" sz="2000" dirty="0">
                <a:solidFill>
                  <a:srgbClr val="000000"/>
                </a:solidFill>
                <a:latin typeface="Times New Roman"/>
                <a:ea typeface="Calibri"/>
              </a:rPr>
              <a:t>Sanitary disposal of human </a:t>
            </a:r>
            <a:r>
              <a:rPr lang="en-US" sz="2000" dirty="0" err="1">
                <a:solidFill>
                  <a:srgbClr val="000000"/>
                </a:solidFill>
                <a:latin typeface="Times New Roman"/>
                <a:ea typeface="Calibri"/>
              </a:rPr>
              <a:t>faeces</a:t>
            </a:r>
            <a:r>
              <a:rPr lang="en-US" sz="2000" dirty="0">
                <a:solidFill>
                  <a:srgbClr val="000000"/>
                </a:solidFill>
                <a:latin typeface="Times New Roman"/>
                <a:ea typeface="Calibri"/>
              </a:rPr>
              <a:t> , Treatment of infected person , Thorough cooking of pork or held in a deep freeze for at least 24 </a:t>
            </a:r>
            <a:r>
              <a:rPr lang="en-US" sz="2000" dirty="0" err="1">
                <a:solidFill>
                  <a:srgbClr val="000000"/>
                </a:solidFill>
                <a:latin typeface="Times New Roman"/>
                <a:ea typeface="Calibri"/>
              </a:rPr>
              <a:t>hrs</a:t>
            </a:r>
            <a:r>
              <a:rPr lang="en-US" sz="2000" dirty="0">
                <a:solidFill>
                  <a:srgbClr val="000000"/>
                </a:solidFill>
                <a:latin typeface="Times New Roman"/>
                <a:ea typeface="Calibri"/>
              </a:rPr>
              <a:t> </a:t>
            </a:r>
            <a:endParaRPr lang="ar-IQ" sz="2000" dirty="0"/>
          </a:p>
        </p:txBody>
      </p:sp>
    </p:spTree>
    <p:extLst>
      <p:ext uri="{BB962C8B-B14F-4D97-AF65-F5344CB8AC3E}">
        <p14:creationId xmlns:p14="http://schemas.microsoft.com/office/powerpoint/2010/main" val="66385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 y="0"/>
            <a:ext cx="9144000" cy="6794809"/>
          </a:xfrm>
          <a:prstGeom prst="rect">
            <a:avLst/>
          </a:prstGeom>
          <a:noFill/>
        </p:spPr>
        <p:txBody>
          <a:bodyPr wrap="square" rtlCol="1">
            <a:spAutoFit/>
          </a:bodyPr>
          <a:lstStyle/>
          <a:p>
            <a:pPr>
              <a:lnSpc>
                <a:spcPct val="115000"/>
              </a:lnSpc>
            </a:pPr>
            <a:r>
              <a:rPr lang="en-US" sz="2000" b="1" dirty="0">
                <a:solidFill>
                  <a:srgbClr val="000000"/>
                </a:solidFill>
                <a:latin typeface="Times New Roman"/>
                <a:ea typeface="Calibri"/>
                <a:cs typeface="Arial"/>
              </a:rPr>
              <a:t>General characters of helminthes</a:t>
            </a:r>
            <a:endParaRPr lang="en-US" sz="2000" dirty="0">
              <a:ea typeface="Calibri"/>
              <a:cs typeface="Arial"/>
            </a:endParaRPr>
          </a:p>
          <a:p>
            <a:pPr>
              <a:lnSpc>
                <a:spcPct val="115000"/>
              </a:lnSpc>
            </a:pPr>
            <a:r>
              <a:rPr lang="en-US" sz="2000" b="1" dirty="0">
                <a:solidFill>
                  <a:srgbClr val="000000"/>
                </a:solidFill>
                <a:latin typeface="Times New Roman"/>
                <a:ea typeface="Calibri"/>
                <a:cs typeface="Arial"/>
              </a:rPr>
              <a:t> </a:t>
            </a:r>
            <a:endParaRPr lang="en-US" sz="2000" dirty="0">
              <a:ea typeface="Calibri"/>
              <a:cs typeface="Arial"/>
            </a:endParaRPr>
          </a:p>
          <a:p>
            <a:pPr marL="342900" lvl="0" indent="-342900">
              <a:lnSpc>
                <a:spcPct val="115000"/>
              </a:lnSpc>
              <a:buFont typeface="Symbol"/>
              <a:buChar char=""/>
            </a:pPr>
            <a:r>
              <a:rPr lang="en-US" sz="2000" dirty="0">
                <a:solidFill>
                  <a:srgbClr val="000000"/>
                </a:solidFill>
                <a:latin typeface="Times New Roman"/>
                <a:ea typeface="Calibri"/>
                <a:cs typeface="Times New Roman"/>
              </a:rPr>
              <a:t>Helminthes are macroscopic &amp; multicellular. </a:t>
            </a:r>
            <a:endParaRPr lang="en-US" sz="2000" dirty="0">
              <a:ea typeface="Calibri"/>
              <a:cs typeface="Times New Roman"/>
            </a:endParaRPr>
          </a:p>
          <a:p>
            <a:pPr marL="342900" lvl="0" indent="-342900">
              <a:lnSpc>
                <a:spcPct val="115000"/>
              </a:lnSpc>
              <a:buFont typeface="Symbol"/>
              <a:buChar char=""/>
            </a:pPr>
            <a:r>
              <a:rPr lang="en-US" sz="2000" dirty="0">
                <a:solidFill>
                  <a:srgbClr val="000000"/>
                </a:solidFill>
                <a:latin typeface="Times New Roman"/>
                <a:ea typeface="Calibri"/>
                <a:cs typeface="Times New Roman"/>
              </a:rPr>
              <a:t>Bilaterally symmetrical. </a:t>
            </a:r>
            <a:endParaRPr lang="en-US" sz="2000" dirty="0">
              <a:ea typeface="Calibri"/>
              <a:cs typeface="Times New Roman"/>
            </a:endParaRPr>
          </a:p>
          <a:p>
            <a:pPr marL="342900" lvl="0" indent="-342900">
              <a:lnSpc>
                <a:spcPct val="115000"/>
              </a:lnSpc>
              <a:buFont typeface="Symbol"/>
              <a:buChar char=""/>
            </a:pPr>
            <a:r>
              <a:rPr lang="en-US" sz="2000" dirty="0">
                <a:solidFill>
                  <a:srgbClr val="000000"/>
                </a:solidFill>
                <a:latin typeface="Times New Roman"/>
                <a:ea typeface="Calibri"/>
                <a:cs typeface="Times New Roman"/>
              </a:rPr>
              <a:t>Have special adaptations for the parasitic mode of life &amp; for survival.</a:t>
            </a:r>
            <a:endParaRPr lang="en-US" sz="2000" dirty="0">
              <a:ea typeface="Calibri"/>
              <a:cs typeface="Times New Roman"/>
            </a:endParaRPr>
          </a:p>
          <a:p>
            <a:pPr marL="342900" lvl="0" indent="-342900" algn="just">
              <a:lnSpc>
                <a:spcPct val="115000"/>
              </a:lnSpc>
              <a:buFont typeface="Symbol"/>
              <a:buChar char=""/>
            </a:pPr>
            <a:r>
              <a:rPr lang="en-US" sz="2000" dirty="0">
                <a:solidFill>
                  <a:srgbClr val="000000"/>
                </a:solidFill>
                <a:latin typeface="Times New Roman"/>
                <a:ea typeface="Calibri"/>
                <a:cs typeface="Times New Roman"/>
              </a:rPr>
              <a:t>Like the complete absence of the Digestive tract or greatly reduced consist of mouth &amp; blind sac</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only this is because of their location in the host intestine or tissue where predigested nutrient are abundant. In </a:t>
            </a:r>
            <a:r>
              <a:rPr lang="en-US" sz="2000" dirty="0" err="1">
                <a:solidFill>
                  <a:srgbClr val="000000"/>
                </a:solidFill>
                <a:latin typeface="Times New Roman"/>
                <a:ea typeface="Calibri"/>
                <a:cs typeface="Times New Roman"/>
              </a:rPr>
              <a:t>Trematodes</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the Digestive system is partially loss.</a:t>
            </a:r>
            <a:endParaRPr lang="en-US" sz="2000" dirty="0">
              <a:ea typeface="Calibri"/>
              <a:cs typeface="Times New Roman"/>
            </a:endParaRPr>
          </a:p>
          <a:p>
            <a:pPr algn="just">
              <a:lnSpc>
                <a:spcPct val="115000"/>
              </a:lnSpc>
            </a:pPr>
            <a:r>
              <a:rPr lang="en-US" sz="2000" dirty="0">
                <a:solidFill>
                  <a:srgbClr val="000000"/>
                </a:solidFill>
                <a:latin typeface="Times New Roman"/>
                <a:ea typeface="Calibri"/>
                <a:cs typeface="Arial"/>
              </a:rPr>
              <a:t>In </a:t>
            </a:r>
            <a:r>
              <a:rPr lang="en-US" sz="2000" dirty="0" err="1">
                <a:solidFill>
                  <a:srgbClr val="000000"/>
                </a:solidFill>
                <a:latin typeface="Times New Roman"/>
                <a:ea typeface="Calibri"/>
                <a:cs typeface="Arial"/>
              </a:rPr>
              <a:t>Cestodes</a:t>
            </a:r>
            <a:r>
              <a:rPr lang="en-US" sz="2000" dirty="0">
                <a:solidFill>
                  <a:srgbClr val="000000"/>
                </a:solidFill>
                <a:latin typeface="Times New Roman"/>
                <a:ea typeface="Calibri"/>
                <a:cs typeface="Arial"/>
              </a:rPr>
              <a:t> there is no Digestive system. While in Nematodes the Digestive system is complete. </a:t>
            </a:r>
            <a:endParaRPr lang="en-US" sz="2000" dirty="0">
              <a:ea typeface="Calibri"/>
              <a:cs typeface="Arial"/>
            </a:endParaRPr>
          </a:p>
          <a:p>
            <a:pPr marL="342900" lvl="0" indent="-342900" algn="just">
              <a:lnSpc>
                <a:spcPct val="115000"/>
              </a:lnSpc>
              <a:buFont typeface="Symbol"/>
              <a:buChar char=""/>
            </a:pPr>
            <a:r>
              <a:rPr lang="en-US" sz="2000" dirty="0">
                <a:solidFill>
                  <a:srgbClr val="000000"/>
                </a:solidFill>
                <a:latin typeface="Times New Roman"/>
                <a:ea typeface="Calibri"/>
                <a:cs typeface="Times New Roman"/>
              </a:rPr>
              <a:t>There is special adaptation in </a:t>
            </a:r>
            <a:r>
              <a:rPr lang="en-US" sz="2000" dirty="0" err="1">
                <a:solidFill>
                  <a:srgbClr val="000000"/>
                </a:solidFill>
                <a:latin typeface="Times New Roman"/>
                <a:ea typeface="Calibri"/>
                <a:cs typeface="Times New Roman"/>
              </a:rPr>
              <a:t>Trematode</a:t>
            </a:r>
            <a:r>
              <a:rPr lang="en-US" sz="2000" dirty="0">
                <a:solidFill>
                  <a:srgbClr val="000000"/>
                </a:solidFill>
                <a:latin typeface="Times New Roman"/>
                <a:ea typeface="Calibri"/>
                <a:cs typeface="Times New Roman"/>
              </a:rPr>
              <a:t> &amp; </a:t>
            </a:r>
            <a:r>
              <a:rPr lang="en-US" sz="2000" dirty="0" err="1">
                <a:solidFill>
                  <a:srgbClr val="000000"/>
                </a:solidFill>
                <a:latin typeface="Times New Roman"/>
                <a:ea typeface="Calibri"/>
                <a:cs typeface="Times New Roman"/>
              </a:rPr>
              <a:t>Cestode</a:t>
            </a:r>
            <a:r>
              <a:rPr lang="en-US" sz="2000" dirty="0">
                <a:solidFill>
                  <a:srgbClr val="000000"/>
                </a:solidFill>
                <a:latin typeface="Times New Roman"/>
                <a:ea typeface="Calibri"/>
                <a:cs typeface="Times New Roman"/>
              </a:rPr>
              <a:t>, presence of a coat of microvilli</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on the outer surface of the tegument</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for nutrient absorption.</a:t>
            </a:r>
            <a:endParaRPr lang="en-US" sz="2000" dirty="0">
              <a:ea typeface="Calibri"/>
              <a:cs typeface="Times New Roman"/>
            </a:endParaRPr>
          </a:p>
          <a:p>
            <a:pPr marL="342900" lvl="0" indent="-342900" algn="just">
              <a:lnSpc>
                <a:spcPct val="115000"/>
              </a:lnSpc>
              <a:buFont typeface="Symbol"/>
              <a:buChar char=""/>
            </a:pPr>
            <a:r>
              <a:rPr lang="en-US" sz="2000" dirty="0">
                <a:solidFill>
                  <a:srgbClr val="000000"/>
                </a:solidFill>
                <a:latin typeface="Times New Roman"/>
                <a:ea typeface="Calibri"/>
                <a:cs typeface="Times New Roman"/>
              </a:rPr>
              <a:t>Internal parasite possesses all sorts of adaptation like hooks, suckers, boring apparatus, </a:t>
            </a:r>
            <a:r>
              <a:rPr lang="en-US" sz="2000" i="1" dirty="0">
                <a:solidFill>
                  <a:srgbClr val="000000"/>
                </a:solidFill>
                <a:latin typeface="Times New Roman"/>
                <a:ea typeface="Calibri"/>
                <a:cs typeface="Times New Roman"/>
              </a:rPr>
              <a:t>etc</a:t>
            </a:r>
            <a:r>
              <a:rPr lang="en-US" sz="2000" dirty="0">
                <a:solidFill>
                  <a:srgbClr val="000000"/>
                </a:solidFill>
                <a:latin typeface="Times New Roman"/>
                <a:ea typeface="Calibri"/>
                <a:cs typeface="Times New Roman"/>
              </a:rPr>
              <a:t>……….</a:t>
            </a:r>
            <a:endParaRPr lang="en-US" sz="2000" dirty="0">
              <a:ea typeface="Calibri"/>
              <a:cs typeface="Times New Roman"/>
            </a:endParaRPr>
          </a:p>
          <a:p>
            <a:pPr marL="342900" lvl="0" indent="-342900" algn="just">
              <a:lnSpc>
                <a:spcPct val="115000"/>
              </a:lnSpc>
              <a:buFont typeface="Symbol"/>
              <a:buChar char=""/>
            </a:pPr>
            <a:r>
              <a:rPr lang="en-US" sz="2000" dirty="0">
                <a:solidFill>
                  <a:srgbClr val="000000"/>
                </a:solidFill>
                <a:latin typeface="Times New Roman"/>
                <a:ea typeface="Calibri"/>
                <a:cs typeface="Times New Roman"/>
              </a:rPr>
              <a:t>Reproductive system</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is very well developed. (Self-fertilization, cross fertilization may take place. They are </a:t>
            </a:r>
            <a:r>
              <a:rPr lang="en-US" sz="2000" dirty="0" err="1">
                <a:solidFill>
                  <a:srgbClr val="000000"/>
                </a:solidFill>
                <a:latin typeface="Times New Roman"/>
                <a:ea typeface="Calibri"/>
                <a:cs typeface="Times New Roman"/>
              </a:rPr>
              <a:t>monicious</a:t>
            </a:r>
            <a:r>
              <a:rPr lang="en-US" sz="2000" dirty="0">
                <a:solidFill>
                  <a:srgbClr val="000000"/>
                </a:solidFill>
                <a:latin typeface="Times New Roman"/>
                <a:ea typeface="Calibri"/>
                <a:cs typeface="Times New Roman"/>
              </a:rPr>
              <a:t> or </a:t>
            </a:r>
            <a:r>
              <a:rPr lang="en-US" sz="2000" dirty="0" err="1">
                <a:solidFill>
                  <a:srgbClr val="000000"/>
                </a:solidFill>
                <a:latin typeface="Times New Roman"/>
                <a:ea typeface="Calibri"/>
                <a:cs typeface="Times New Roman"/>
              </a:rPr>
              <a:t>diecious</a:t>
            </a:r>
            <a:r>
              <a:rPr lang="en-US" sz="2000" dirty="0">
                <a:solidFill>
                  <a:srgbClr val="000000"/>
                </a:solidFill>
                <a:latin typeface="Times New Roman"/>
                <a:ea typeface="Calibri"/>
                <a:cs typeface="Times New Roman"/>
              </a:rPr>
              <a:t>).</a:t>
            </a:r>
            <a:endParaRPr lang="en-US" sz="2000" dirty="0">
              <a:ea typeface="Calibri"/>
              <a:cs typeface="Times New Roman"/>
            </a:endParaRPr>
          </a:p>
          <a:p>
            <a:pPr marL="342900" lvl="0" indent="-342900" algn="just">
              <a:lnSpc>
                <a:spcPct val="115000"/>
              </a:lnSpc>
              <a:buFont typeface="Symbol"/>
              <a:buChar char=""/>
            </a:pPr>
            <a:r>
              <a:rPr lang="en-US" sz="2000" dirty="0">
                <a:solidFill>
                  <a:srgbClr val="000000"/>
                </a:solidFill>
                <a:latin typeface="Times New Roman"/>
                <a:ea typeface="Calibri"/>
                <a:cs typeface="Times New Roman"/>
              </a:rPr>
              <a:t>Eggs</a:t>
            </a:r>
            <a:r>
              <a:rPr lang="en-US" sz="2000" b="1" dirty="0">
                <a:solidFill>
                  <a:srgbClr val="000000"/>
                </a:solidFill>
                <a:latin typeface="Times New Roman"/>
                <a:ea typeface="Calibri"/>
                <a:cs typeface="Times New Roman"/>
              </a:rPr>
              <a:t> </a:t>
            </a:r>
            <a:r>
              <a:rPr lang="en-US" sz="2000" dirty="0">
                <a:solidFill>
                  <a:srgbClr val="000000"/>
                </a:solidFill>
                <a:latin typeface="Times New Roman"/>
                <a:ea typeface="Calibri"/>
                <a:cs typeface="Times New Roman"/>
              </a:rPr>
              <a:t>are produced in large numbers or few of them survive &amp; manage to infect a suitable host.</a:t>
            </a:r>
            <a:endParaRPr lang="en-US" sz="2000" dirty="0">
              <a:ea typeface="Calibri"/>
              <a:cs typeface="Times New Roman"/>
            </a:endParaRPr>
          </a:p>
        </p:txBody>
      </p:sp>
    </p:spTree>
    <p:extLst>
      <p:ext uri="{BB962C8B-B14F-4D97-AF65-F5344CB8AC3E}">
        <p14:creationId xmlns:p14="http://schemas.microsoft.com/office/powerpoint/2010/main" val="4219891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15240"/>
            <a:ext cx="9144000" cy="6861174"/>
          </a:xfrm>
          <a:prstGeom prst="rect">
            <a:avLst/>
          </a:prstGeom>
          <a:noFill/>
        </p:spPr>
        <p:txBody>
          <a:bodyPr wrap="square" rtlCol="1">
            <a:spAutoFit/>
          </a:bodyPr>
          <a:lstStyle/>
          <a:p>
            <a:pPr marL="342900" lvl="0" indent="-342900" algn="just">
              <a:lnSpc>
                <a:spcPct val="115000"/>
              </a:lnSpc>
              <a:buFont typeface="Symbol"/>
              <a:buChar char=""/>
            </a:pPr>
            <a:r>
              <a:rPr lang="en-US" sz="2400" dirty="0">
                <a:solidFill>
                  <a:srgbClr val="000000"/>
                </a:solidFill>
                <a:latin typeface="Times New Roman"/>
                <a:ea typeface="Calibri"/>
                <a:cs typeface="Times New Roman"/>
              </a:rPr>
              <a:t>Helminthes do not multiply in human body</a:t>
            </a:r>
            <a:r>
              <a:rPr lang="en-US" sz="2400" b="1" dirty="0">
                <a:solidFill>
                  <a:srgbClr val="000000"/>
                </a:solidFill>
                <a:latin typeface="Times New Roman"/>
                <a:ea typeface="Calibri"/>
                <a:cs typeface="Times New Roman"/>
              </a:rPr>
              <a:t> </a:t>
            </a:r>
            <a:r>
              <a:rPr lang="en-US" sz="2400" dirty="0">
                <a:solidFill>
                  <a:srgbClr val="000000"/>
                </a:solidFill>
                <a:latin typeface="Times New Roman"/>
                <a:ea typeface="Calibri"/>
                <a:cs typeface="Times New Roman"/>
              </a:rPr>
              <a:t>so </a:t>
            </a:r>
            <a:r>
              <a:rPr lang="en-US" sz="2400" dirty="0" err="1">
                <a:solidFill>
                  <a:srgbClr val="000000"/>
                </a:solidFill>
                <a:latin typeface="Times New Roman"/>
                <a:ea typeface="Calibri"/>
                <a:cs typeface="Times New Roman"/>
              </a:rPr>
              <a:t>thenumber</a:t>
            </a:r>
            <a:r>
              <a:rPr lang="en-US" sz="2400" dirty="0">
                <a:solidFill>
                  <a:srgbClr val="000000"/>
                </a:solidFill>
                <a:latin typeface="Times New Roman"/>
                <a:ea typeface="Calibri"/>
                <a:cs typeface="Times New Roman"/>
              </a:rPr>
              <a:t> of individuals in a worm population living within a given host does not exceed the number of infective eggs or larvae that enter from the external environment. However reproduction by autoinfection to increase parasite population occur e.g. pin worm by ingestion eggs through contaminated fingers .</a:t>
            </a:r>
            <a:endParaRPr lang="en-US" sz="2400" dirty="0">
              <a:ea typeface="Calibri"/>
              <a:cs typeface="Times New Roman"/>
            </a:endParaRPr>
          </a:p>
          <a:p>
            <a:pPr marL="342900" lvl="0" indent="-342900" algn="just">
              <a:lnSpc>
                <a:spcPct val="115000"/>
              </a:lnSpc>
              <a:buFont typeface="Symbol"/>
              <a:buChar char=""/>
            </a:pPr>
            <a:r>
              <a:rPr lang="en-US" sz="2400" dirty="0">
                <a:solidFill>
                  <a:srgbClr val="000000"/>
                </a:solidFill>
                <a:latin typeface="Times New Roman"/>
                <a:ea typeface="Calibri"/>
                <a:cs typeface="Times New Roman"/>
              </a:rPr>
              <a:t>Helminthes (adult worm, their eggs, larvae) can be distributed in various organs &amp; tissues of the body.</a:t>
            </a:r>
            <a:endParaRPr lang="en-US" sz="2400" dirty="0">
              <a:ea typeface="Calibri"/>
              <a:cs typeface="Times New Roman"/>
            </a:endParaRPr>
          </a:p>
          <a:p>
            <a:pPr marL="342900" lvl="0" indent="-342900" algn="just">
              <a:lnSpc>
                <a:spcPct val="115000"/>
              </a:lnSpc>
              <a:buFont typeface="Symbol"/>
              <a:buChar char=""/>
            </a:pPr>
            <a:r>
              <a:rPr lang="en-US" sz="2400" dirty="0">
                <a:solidFill>
                  <a:srgbClr val="000000"/>
                </a:solidFill>
                <a:latin typeface="Times New Roman"/>
                <a:ea typeface="Calibri"/>
                <a:cs typeface="Times New Roman"/>
              </a:rPr>
              <a:t>Most of the infected people with helminthes are symptomatic carriers, and the diseased individual among the infected groups are those with heaviest worm burden.</a:t>
            </a:r>
            <a:endParaRPr lang="en-US" sz="2400" dirty="0">
              <a:ea typeface="Calibri"/>
              <a:cs typeface="Times New Roman"/>
            </a:endParaRPr>
          </a:p>
          <a:p>
            <a:pPr marL="342900" lvl="0" indent="-342900" algn="just">
              <a:lnSpc>
                <a:spcPct val="115000"/>
              </a:lnSpc>
              <a:buFont typeface="Symbol"/>
              <a:buChar char=""/>
            </a:pPr>
            <a:r>
              <a:rPr lang="en-US" sz="2400" dirty="0">
                <a:solidFill>
                  <a:srgbClr val="000000"/>
                </a:solidFill>
                <a:latin typeface="Times New Roman"/>
                <a:ea typeface="Calibri"/>
                <a:cs typeface="Times New Roman"/>
              </a:rPr>
              <a:t>The terms Light, moderate, heavy applied to worm burden are relative &amp; differ for various species of helminthes and in people of different age &amp; physical status.</a:t>
            </a:r>
            <a:endParaRPr lang="en-US" sz="2400" dirty="0">
              <a:ea typeface="Calibri"/>
              <a:cs typeface="Times New Roman"/>
            </a:endParaRPr>
          </a:p>
          <a:p>
            <a:pPr marL="342900" lvl="0" indent="-342900" algn="just">
              <a:lnSpc>
                <a:spcPct val="115000"/>
              </a:lnSpc>
              <a:buFont typeface="Symbol"/>
              <a:buChar char=""/>
            </a:pPr>
            <a:r>
              <a:rPr lang="en-US" sz="2400" dirty="0">
                <a:solidFill>
                  <a:srgbClr val="000000"/>
                </a:solidFill>
                <a:latin typeface="Times New Roman"/>
                <a:ea typeface="Calibri"/>
                <a:cs typeface="Times New Roman"/>
              </a:rPr>
              <a:t>The number of eggs or larvae eliminated in feces, urine, sputum is roughly proportional to the number of worms generating them.</a:t>
            </a:r>
            <a:endParaRPr lang="en-US" sz="2400" dirty="0">
              <a:ea typeface="Calibri"/>
              <a:cs typeface="Times New Roman"/>
            </a:endParaRPr>
          </a:p>
        </p:txBody>
      </p:sp>
    </p:spTree>
    <p:extLst>
      <p:ext uri="{BB962C8B-B14F-4D97-AF65-F5344CB8AC3E}">
        <p14:creationId xmlns:p14="http://schemas.microsoft.com/office/powerpoint/2010/main" val="418685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2399118"/>
          </a:xfrm>
          <a:prstGeom prst="rect">
            <a:avLst/>
          </a:prstGeom>
          <a:noFill/>
        </p:spPr>
        <p:txBody>
          <a:bodyPr wrap="square" rtlCol="1">
            <a:spAutoFit/>
          </a:bodyPr>
          <a:lstStyle/>
          <a:p>
            <a:pPr algn="ctr">
              <a:lnSpc>
                <a:spcPct val="115000"/>
              </a:lnSpc>
            </a:pPr>
            <a:r>
              <a:rPr lang="en-US" sz="2000" b="1" dirty="0">
                <a:solidFill>
                  <a:srgbClr val="000000"/>
                </a:solidFill>
                <a:latin typeface="Times New Roman" pitchFamily="18" charset="0"/>
                <a:ea typeface="Calibri"/>
                <a:cs typeface="Times New Roman" pitchFamily="18" charset="0"/>
              </a:rPr>
              <a:t>(</a:t>
            </a:r>
            <a:r>
              <a:rPr lang="en-US" sz="2000" b="1" dirty="0" err="1">
                <a:solidFill>
                  <a:srgbClr val="000000"/>
                </a:solidFill>
                <a:latin typeface="Times New Roman" pitchFamily="18" charset="0"/>
                <a:ea typeface="Calibri"/>
                <a:cs typeface="Times New Roman" pitchFamily="18" charset="0"/>
              </a:rPr>
              <a:t>Cestodes</a:t>
            </a:r>
            <a:r>
              <a:rPr lang="en-US" sz="2000" b="1" dirty="0">
                <a:solidFill>
                  <a:srgbClr val="000000"/>
                </a:solidFill>
                <a:latin typeface="Times New Roman" pitchFamily="18" charset="0"/>
                <a:ea typeface="Calibri"/>
                <a:cs typeface="Times New Roman" pitchFamily="18" charset="0"/>
              </a:rPr>
              <a:t>) (tapeworms)</a:t>
            </a:r>
            <a:endParaRPr lang="en-US" sz="1400" dirty="0">
              <a:latin typeface="Times New Roman" pitchFamily="18" charset="0"/>
              <a:ea typeface="Calibri"/>
              <a:cs typeface="Times New Roman" pitchFamily="18" charset="0"/>
            </a:endParaRPr>
          </a:p>
          <a:p>
            <a:pPr algn="ctr">
              <a:lnSpc>
                <a:spcPct val="115000"/>
              </a:lnSpc>
            </a:pPr>
            <a:r>
              <a:rPr lang="en-US" sz="1000" b="1" dirty="0">
                <a:solidFill>
                  <a:srgbClr val="000000"/>
                </a:solidFill>
                <a:latin typeface="Times New Roman" pitchFamily="18" charset="0"/>
                <a:ea typeface="Calibri"/>
                <a:cs typeface="Times New Roman" pitchFamily="18" charset="0"/>
              </a:rPr>
              <a:t> </a:t>
            </a:r>
            <a:endParaRPr lang="en-US" sz="1400" dirty="0">
              <a:latin typeface="Times New Roman" pitchFamily="18" charset="0"/>
              <a:ea typeface="Calibri"/>
              <a:cs typeface="Times New Roman" pitchFamily="18" charset="0"/>
            </a:endParaRPr>
          </a:p>
          <a:p>
            <a:pPr>
              <a:lnSpc>
                <a:spcPct val="115000"/>
              </a:lnSpc>
            </a:pPr>
            <a:r>
              <a:rPr lang="en-US" dirty="0">
                <a:latin typeface="Times New Roman" pitchFamily="18" charset="0"/>
                <a:ea typeface="Calibri"/>
                <a:cs typeface="Times New Roman" pitchFamily="18" charset="0"/>
              </a:rPr>
              <a:t>Phylum Platyhelminthes </a:t>
            </a:r>
            <a:endParaRPr lang="en-US" sz="1400" dirty="0">
              <a:latin typeface="Times New Roman" pitchFamily="18" charset="0"/>
              <a:ea typeface="Calibri"/>
              <a:cs typeface="Times New Roman" pitchFamily="18" charset="0"/>
            </a:endParaRPr>
          </a:p>
          <a:p>
            <a:pPr>
              <a:lnSpc>
                <a:spcPct val="115000"/>
              </a:lnSpc>
            </a:pPr>
            <a:r>
              <a:rPr lang="en-US" dirty="0">
                <a:latin typeface="Times New Roman" pitchFamily="18" charset="0"/>
                <a:ea typeface="Calibri"/>
                <a:cs typeface="Times New Roman" pitchFamily="18" charset="0"/>
              </a:rPr>
              <a:t>Class </a:t>
            </a:r>
            <a:r>
              <a:rPr lang="en-US" dirty="0" err="1">
                <a:latin typeface="Times New Roman" pitchFamily="18" charset="0"/>
                <a:ea typeface="Calibri"/>
                <a:cs typeface="Times New Roman" pitchFamily="18" charset="0"/>
              </a:rPr>
              <a:t>Cestoidea</a:t>
            </a:r>
            <a:endParaRPr lang="en-US" sz="1400" dirty="0">
              <a:latin typeface="Times New Roman" pitchFamily="18" charset="0"/>
              <a:ea typeface="Calibri"/>
              <a:cs typeface="Times New Roman" pitchFamily="18" charset="0"/>
            </a:endParaRPr>
          </a:p>
          <a:p>
            <a:pPr>
              <a:lnSpc>
                <a:spcPct val="115000"/>
              </a:lnSpc>
              <a:spcAft>
                <a:spcPts val="600"/>
              </a:spcAft>
            </a:pPr>
            <a:r>
              <a:rPr lang="en-US" dirty="0">
                <a:solidFill>
                  <a:srgbClr val="000000"/>
                </a:solidFill>
                <a:latin typeface="Times New Roman" pitchFamily="18" charset="0"/>
                <a:ea typeface="Calibri"/>
                <a:cs typeface="Times New Roman" pitchFamily="18" charset="0"/>
              </a:rPr>
              <a:t>· Order </a:t>
            </a:r>
            <a:r>
              <a:rPr lang="en-US" sz="2000" b="1" dirty="0">
                <a:solidFill>
                  <a:srgbClr val="000000"/>
                </a:solidFill>
                <a:latin typeface="Times New Roman" pitchFamily="18" charset="0"/>
                <a:ea typeface="Calibri"/>
                <a:cs typeface="Times New Roman" pitchFamily="18" charset="0"/>
              </a:rPr>
              <a:t>1- </a:t>
            </a:r>
            <a:r>
              <a:rPr lang="en-US" sz="2000" b="1" dirty="0" err="1">
                <a:solidFill>
                  <a:srgbClr val="000000"/>
                </a:solidFill>
                <a:latin typeface="Times New Roman" pitchFamily="18" charset="0"/>
                <a:ea typeface="Calibri"/>
                <a:cs typeface="Times New Roman" pitchFamily="18" charset="0"/>
              </a:rPr>
              <a:t>Pseudophyllidea</a:t>
            </a:r>
            <a:r>
              <a:rPr lang="en-US" dirty="0">
                <a:solidFill>
                  <a:srgbClr val="000000"/>
                </a:solidFill>
                <a:latin typeface="Times New Roman" pitchFamily="18" charset="0"/>
                <a:ea typeface="Calibri"/>
                <a:cs typeface="Times New Roman" pitchFamily="18" charset="0"/>
              </a:rPr>
              <a:t>:  Solid form larvae </a:t>
            </a:r>
            <a:endParaRPr lang="en-US" sz="1400" dirty="0">
              <a:latin typeface="Times New Roman" pitchFamily="18" charset="0"/>
              <a:ea typeface="Calibri"/>
              <a:cs typeface="Times New Roman" pitchFamily="18" charset="0"/>
            </a:endParaRPr>
          </a:p>
          <a:p>
            <a:pPr>
              <a:lnSpc>
                <a:spcPct val="115000"/>
              </a:lnSpc>
              <a:spcAft>
                <a:spcPts val="600"/>
              </a:spcAft>
            </a:pPr>
            <a:r>
              <a:rPr lang="en-US" sz="2000" b="1" i="1" dirty="0" err="1">
                <a:solidFill>
                  <a:srgbClr val="000000"/>
                </a:solidFill>
                <a:latin typeface="Times New Roman" pitchFamily="18" charset="0"/>
                <a:ea typeface="Calibri"/>
                <a:cs typeface="Times New Roman" pitchFamily="18" charset="0"/>
              </a:rPr>
              <a:t>Diphyllobothrium</a:t>
            </a:r>
            <a:r>
              <a:rPr lang="en-US" sz="2000" b="1" i="1" dirty="0">
                <a:solidFill>
                  <a:srgbClr val="000000"/>
                </a:solidFill>
                <a:latin typeface="Times New Roman" pitchFamily="18" charset="0"/>
                <a:ea typeface="Calibri"/>
                <a:cs typeface="Times New Roman" pitchFamily="18" charset="0"/>
              </a:rPr>
              <a:t> </a:t>
            </a:r>
            <a:r>
              <a:rPr lang="en-US" sz="2000" b="1" i="1" dirty="0" err="1">
                <a:solidFill>
                  <a:srgbClr val="000000"/>
                </a:solidFill>
                <a:latin typeface="Times New Roman" pitchFamily="18" charset="0"/>
                <a:ea typeface="Calibri"/>
                <a:cs typeface="Times New Roman" pitchFamily="18" charset="0"/>
              </a:rPr>
              <a:t>latum</a:t>
            </a:r>
            <a:endParaRPr lang="en-US" sz="1400" dirty="0">
              <a:latin typeface="Times New Roman" pitchFamily="18" charset="0"/>
              <a:ea typeface="Calibri"/>
              <a:cs typeface="Times New Roman" pitchFamily="18" charset="0"/>
            </a:endParaRPr>
          </a:p>
          <a:p>
            <a:r>
              <a:rPr lang="en-US" b="1" dirty="0">
                <a:latin typeface="Times New Roman" pitchFamily="18" charset="0"/>
                <a:ea typeface="Calibri"/>
                <a:cs typeface="Times New Roman" pitchFamily="18" charset="0"/>
              </a:rPr>
              <a:t>Disease</a:t>
            </a:r>
            <a:r>
              <a:rPr lang="en-US" dirty="0">
                <a:latin typeface="Times New Roman" pitchFamily="18" charset="0"/>
                <a:ea typeface="Calibri"/>
                <a:cs typeface="Times New Roman" pitchFamily="18" charset="0"/>
              </a:rPr>
              <a:t>: Fish tape worm infection, </a:t>
            </a:r>
            <a:r>
              <a:rPr lang="en-US" dirty="0" err="1">
                <a:latin typeface="Times New Roman" pitchFamily="18" charset="0"/>
                <a:ea typeface="Calibri"/>
                <a:cs typeface="Times New Roman" pitchFamily="18" charset="0"/>
              </a:rPr>
              <a:t>dipyllobothriasis</a:t>
            </a:r>
            <a:r>
              <a:rPr lang="en-US" dirty="0">
                <a:latin typeface="Times New Roman" pitchFamily="18" charset="0"/>
                <a:ea typeface="Calibri"/>
                <a:cs typeface="Times New Roman" pitchFamily="18" charset="0"/>
              </a:rPr>
              <a:t> </a:t>
            </a: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966357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52400"/>
            <a:ext cx="2590800" cy="390684"/>
          </a:xfrm>
          <a:prstGeom prst="rect">
            <a:avLst/>
          </a:prstGeom>
          <a:noFill/>
        </p:spPr>
        <p:txBody>
          <a:bodyPr wrap="square" rtlCol="1">
            <a:spAutoFit/>
          </a:bodyPr>
          <a:lstStyle/>
          <a:p>
            <a:pPr>
              <a:lnSpc>
                <a:spcPct val="115000"/>
              </a:lnSpc>
            </a:pPr>
            <a:r>
              <a:rPr lang="en-US" b="1" dirty="0">
                <a:latin typeface="Times New Roman"/>
                <a:ea typeface="Calibri"/>
                <a:cs typeface="Arial"/>
              </a:rPr>
              <a:t>Life cycle</a:t>
            </a:r>
            <a:endParaRPr lang="en-US" sz="1200" dirty="0">
              <a:ea typeface="Calibri"/>
              <a:cs typeface="Arial"/>
            </a:endParaRPr>
          </a:p>
        </p:txBody>
      </p:sp>
      <p:pic>
        <p:nvPicPr>
          <p:cNvPr id="5" name="صورة 4" descr="C:\Users\com\Desktop\Untitled.png"/>
          <p:cNvPicPr/>
          <p:nvPr/>
        </p:nvPicPr>
        <p:blipFill>
          <a:blip r:embed="rId2">
            <a:extLst>
              <a:ext uri="{28A0092B-C50C-407E-A947-70E740481C1C}">
                <a14:useLocalDpi xmlns:a14="http://schemas.microsoft.com/office/drawing/2010/main" val="0"/>
              </a:ext>
            </a:extLst>
          </a:blip>
          <a:srcRect/>
          <a:stretch>
            <a:fillRect/>
          </a:stretch>
        </p:blipFill>
        <p:spPr bwMode="auto">
          <a:xfrm>
            <a:off x="1447801" y="347742"/>
            <a:ext cx="6019800" cy="6357858"/>
          </a:xfrm>
          <a:prstGeom prst="rect">
            <a:avLst/>
          </a:prstGeom>
          <a:noFill/>
          <a:ln>
            <a:noFill/>
          </a:ln>
        </p:spPr>
      </p:pic>
    </p:spTree>
    <p:extLst>
      <p:ext uri="{BB962C8B-B14F-4D97-AF65-F5344CB8AC3E}">
        <p14:creationId xmlns:p14="http://schemas.microsoft.com/office/powerpoint/2010/main" val="235194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57200"/>
            <a:ext cx="9144000" cy="5686813"/>
          </a:xfrm>
          <a:prstGeom prst="rect">
            <a:avLst/>
          </a:prstGeom>
          <a:noFill/>
        </p:spPr>
        <p:txBody>
          <a:bodyPr wrap="square" rtlCol="1">
            <a:spAutoFit/>
          </a:bodyPr>
          <a:lstStyle/>
          <a:p>
            <a:pPr>
              <a:lnSpc>
                <a:spcPct val="115000"/>
              </a:lnSpc>
            </a:pPr>
            <a:r>
              <a:rPr lang="en-US" sz="2000" b="1" dirty="0" err="1">
                <a:latin typeface="Times New Roman"/>
                <a:ea typeface="Calibri"/>
                <a:cs typeface="Arial"/>
              </a:rPr>
              <a:t>Pathogensis</a:t>
            </a:r>
            <a:r>
              <a:rPr lang="en-US" sz="2000" b="1" dirty="0">
                <a:latin typeface="Times New Roman"/>
                <a:ea typeface="Calibri"/>
                <a:cs typeface="Arial"/>
              </a:rPr>
              <a:t> and symptomatology:</a:t>
            </a:r>
            <a:endParaRPr lang="en-US" sz="2000" dirty="0">
              <a:ea typeface="Calibri"/>
              <a:cs typeface="Arial"/>
            </a:endParaRPr>
          </a:p>
          <a:p>
            <a:pPr marL="342900" lvl="0" indent="-342900" algn="just">
              <a:lnSpc>
                <a:spcPct val="115000"/>
              </a:lnSpc>
              <a:buFont typeface="Symbol"/>
              <a:buChar char=""/>
              <a:tabLst>
                <a:tab pos="90170" algn="r"/>
              </a:tabLst>
            </a:pPr>
            <a:r>
              <a:rPr lang="en-US" sz="2000" dirty="0">
                <a:solidFill>
                  <a:srgbClr val="000000"/>
                </a:solidFill>
                <a:latin typeface="Times New Roman"/>
                <a:ea typeface="Calibri"/>
                <a:cs typeface="Times New Roman"/>
              </a:rPr>
              <a:t>D. </a:t>
            </a:r>
            <a:r>
              <a:rPr lang="en-US" sz="2000" dirty="0" err="1">
                <a:solidFill>
                  <a:srgbClr val="000000"/>
                </a:solidFill>
                <a:latin typeface="Times New Roman"/>
                <a:ea typeface="Calibri"/>
                <a:cs typeface="Times New Roman"/>
              </a:rPr>
              <a:t>latum</a:t>
            </a:r>
            <a:r>
              <a:rPr lang="en-US" sz="2000" dirty="0">
                <a:solidFill>
                  <a:srgbClr val="000000"/>
                </a:solidFill>
                <a:latin typeface="Times New Roman"/>
                <a:ea typeface="Calibri"/>
                <a:cs typeface="Times New Roman"/>
              </a:rPr>
              <a:t> produce no symptom, but infection may cause digestive disturbance, diarrhea, hunger pain, nausea, anorexia, vomiting. Sudden vomiting of a portion of worm may occur. With symptoms suggesting peptic ulcer, In certain instance carriers develop Pernicious </a:t>
            </a:r>
            <a:r>
              <a:rPr lang="en-US" sz="2000" dirty="0" err="1">
                <a:solidFill>
                  <a:srgbClr val="000000"/>
                </a:solidFill>
                <a:latin typeface="Times New Roman"/>
                <a:ea typeface="Calibri"/>
                <a:cs typeface="Times New Roman"/>
              </a:rPr>
              <a:t>anemia,called</a:t>
            </a:r>
            <a:r>
              <a:rPr lang="en-US" sz="2000" dirty="0">
                <a:solidFill>
                  <a:srgbClr val="000000"/>
                </a:solidFill>
                <a:latin typeface="Times New Roman"/>
                <a:ea typeface="Calibri"/>
                <a:cs typeface="Times New Roman"/>
              </a:rPr>
              <a:t> </a:t>
            </a:r>
            <a:r>
              <a:rPr lang="en-US" sz="2000" dirty="0" err="1">
                <a:solidFill>
                  <a:srgbClr val="000000"/>
                </a:solidFill>
                <a:latin typeface="Times New Roman"/>
                <a:ea typeface="Calibri"/>
                <a:cs typeface="Times New Roman"/>
              </a:rPr>
              <a:t>bothriocephalus</a:t>
            </a:r>
            <a:r>
              <a:rPr lang="en-US" sz="2000" dirty="0">
                <a:solidFill>
                  <a:srgbClr val="000000"/>
                </a:solidFill>
                <a:latin typeface="Times New Roman"/>
                <a:ea typeface="Calibri"/>
                <a:cs typeface="Times New Roman"/>
              </a:rPr>
              <a:t> anemia.</a:t>
            </a:r>
            <a:endParaRPr lang="en-US" sz="2000" dirty="0">
              <a:ea typeface="Calibri"/>
              <a:cs typeface="Times New Roman"/>
            </a:endParaRPr>
          </a:p>
          <a:p>
            <a:pPr marL="342900" lvl="0" indent="-342900" algn="just">
              <a:lnSpc>
                <a:spcPct val="115000"/>
              </a:lnSpc>
              <a:buFont typeface="Symbol"/>
              <a:buChar char=""/>
              <a:tabLst>
                <a:tab pos="90170" algn="r"/>
              </a:tabLst>
            </a:pPr>
            <a:r>
              <a:rPr lang="en-US" sz="2000" dirty="0">
                <a:solidFill>
                  <a:srgbClr val="000000"/>
                </a:solidFill>
                <a:latin typeface="Times New Roman"/>
                <a:ea typeface="Calibri"/>
                <a:cs typeface="Times New Roman"/>
              </a:rPr>
              <a:t>In about 2 percent of the cases </a:t>
            </a:r>
            <a:r>
              <a:rPr lang="en-US" sz="2000" dirty="0" err="1">
                <a:solidFill>
                  <a:srgbClr val="000000"/>
                </a:solidFill>
                <a:latin typeface="Times New Roman"/>
                <a:ea typeface="Calibri"/>
                <a:cs typeface="Times New Roman"/>
              </a:rPr>
              <a:t>megaloblastic</a:t>
            </a:r>
            <a:r>
              <a:rPr lang="en-US" sz="2000" dirty="0">
                <a:solidFill>
                  <a:srgbClr val="000000"/>
                </a:solidFill>
                <a:latin typeface="Times New Roman"/>
                <a:ea typeface="Calibri"/>
                <a:cs typeface="Times New Roman"/>
              </a:rPr>
              <a:t> anemia develop .When the worm high up in the jejunum it absorbs vitamin B 12 from the intestine thus prevents its combination with intrinsic factor, blocking the </a:t>
            </a:r>
            <a:r>
              <a:rPr lang="en-US" sz="2000" dirty="0" err="1">
                <a:solidFill>
                  <a:srgbClr val="000000"/>
                </a:solidFill>
                <a:latin typeface="Times New Roman"/>
                <a:ea typeface="Calibri"/>
                <a:cs typeface="Times New Roman"/>
              </a:rPr>
              <a:t>absorbtion</a:t>
            </a:r>
            <a:r>
              <a:rPr lang="en-US" sz="2000" dirty="0">
                <a:solidFill>
                  <a:srgbClr val="000000"/>
                </a:solidFill>
                <a:latin typeface="Times New Roman"/>
                <a:ea typeface="Calibri"/>
                <a:cs typeface="Times New Roman"/>
              </a:rPr>
              <a:t> of vitamin B12 resulting in its deficiency.</a:t>
            </a:r>
            <a:endParaRPr lang="en-US" sz="2000" dirty="0">
              <a:ea typeface="Calibri"/>
              <a:cs typeface="Times New Roman"/>
            </a:endParaRPr>
          </a:p>
          <a:p>
            <a:pPr>
              <a:lnSpc>
                <a:spcPct val="115000"/>
              </a:lnSpc>
              <a:spcAft>
                <a:spcPts val="600"/>
              </a:spcAft>
            </a:pPr>
            <a:r>
              <a:rPr lang="en-US" sz="2000" b="1" dirty="0">
                <a:latin typeface="Times New Roman"/>
                <a:ea typeface="Calibri"/>
                <a:cs typeface="Arial"/>
              </a:rPr>
              <a:t> </a:t>
            </a:r>
            <a:endParaRPr lang="en-US" sz="2000" dirty="0">
              <a:ea typeface="Calibri"/>
              <a:cs typeface="Arial"/>
            </a:endParaRPr>
          </a:p>
          <a:p>
            <a:pPr>
              <a:lnSpc>
                <a:spcPct val="115000"/>
              </a:lnSpc>
              <a:spcAft>
                <a:spcPts val="600"/>
              </a:spcAft>
            </a:pPr>
            <a:r>
              <a:rPr lang="en-US" sz="2000" b="1" dirty="0">
                <a:latin typeface="Times New Roman"/>
                <a:ea typeface="Calibri"/>
                <a:cs typeface="Arial"/>
              </a:rPr>
              <a:t>Diagnosis:</a:t>
            </a:r>
            <a:endParaRPr lang="en-US" sz="2000" dirty="0">
              <a:ea typeface="Calibri"/>
              <a:cs typeface="Arial"/>
            </a:endParaRPr>
          </a:p>
          <a:p>
            <a:pPr marL="90170" algn="just">
              <a:lnSpc>
                <a:spcPct val="115000"/>
              </a:lnSpc>
              <a:spcAft>
                <a:spcPts val="600"/>
              </a:spcAft>
              <a:tabLst>
                <a:tab pos="90170" algn="r"/>
              </a:tabLst>
            </a:pPr>
            <a:r>
              <a:rPr lang="en-US" sz="2000" dirty="0">
                <a:solidFill>
                  <a:srgbClr val="000000"/>
                </a:solidFill>
                <a:latin typeface="Times New Roman"/>
                <a:ea typeface="Calibri"/>
                <a:cs typeface="Arial"/>
              </a:rPr>
              <a:t>Stool examination looking for eggs or segments also </a:t>
            </a:r>
            <a:r>
              <a:rPr lang="en-US" sz="2000" dirty="0" err="1">
                <a:solidFill>
                  <a:srgbClr val="000000"/>
                </a:solidFill>
                <a:latin typeface="Times New Roman"/>
                <a:ea typeface="Calibri"/>
                <a:cs typeface="Arial"/>
              </a:rPr>
              <a:t>Immunodiagnosis</a:t>
            </a:r>
            <a:r>
              <a:rPr lang="en-US" sz="2000" dirty="0">
                <a:solidFill>
                  <a:srgbClr val="000000"/>
                </a:solidFill>
                <a:latin typeface="Times New Roman"/>
                <a:ea typeface="Calibri"/>
                <a:cs typeface="Arial"/>
              </a:rPr>
              <a:t>.</a:t>
            </a:r>
            <a:endParaRPr lang="en-US" sz="2000" dirty="0">
              <a:ea typeface="Calibri"/>
              <a:cs typeface="Arial"/>
            </a:endParaRPr>
          </a:p>
          <a:p>
            <a:pPr>
              <a:lnSpc>
                <a:spcPct val="115000"/>
              </a:lnSpc>
              <a:spcAft>
                <a:spcPts val="600"/>
              </a:spcAft>
            </a:pPr>
            <a:r>
              <a:rPr lang="en-US" sz="2000" b="1" dirty="0">
                <a:latin typeface="Times New Roman"/>
                <a:ea typeface="Calibri"/>
                <a:cs typeface="Arial"/>
              </a:rPr>
              <a:t>Epidemiology:</a:t>
            </a:r>
            <a:endParaRPr lang="en-US" sz="2000" dirty="0">
              <a:ea typeface="Calibri"/>
              <a:cs typeface="Arial"/>
            </a:endParaRPr>
          </a:p>
          <a:p>
            <a:pPr>
              <a:lnSpc>
                <a:spcPct val="115000"/>
              </a:lnSpc>
              <a:spcAft>
                <a:spcPts val="600"/>
              </a:spcAft>
            </a:pPr>
            <a:r>
              <a:rPr lang="en-US" sz="2000" dirty="0">
                <a:solidFill>
                  <a:srgbClr val="000000"/>
                </a:solidFill>
                <a:latin typeface="Times New Roman"/>
                <a:ea typeface="Calibri"/>
                <a:cs typeface="Arial"/>
              </a:rPr>
              <a:t>The parasite is prevalent in central Europe. America, Japan, central Africa where raw fish are routinely consumed.</a:t>
            </a:r>
            <a:endParaRPr lang="en-US" sz="2000" dirty="0">
              <a:ea typeface="Calibri"/>
              <a:cs typeface="Arial"/>
            </a:endParaRPr>
          </a:p>
        </p:txBody>
      </p:sp>
    </p:spTree>
    <p:extLst>
      <p:ext uri="{BB962C8B-B14F-4D97-AF65-F5344CB8AC3E}">
        <p14:creationId xmlns:p14="http://schemas.microsoft.com/office/powerpoint/2010/main" val="4207264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 y="45720"/>
            <a:ext cx="9144000" cy="4074962"/>
          </a:xfrm>
          <a:prstGeom prst="rect">
            <a:avLst/>
          </a:prstGeom>
          <a:noFill/>
        </p:spPr>
        <p:txBody>
          <a:bodyPr wrap="square" rtlCol="1">
            <a:spAutoFit/>
          </a:bodyPr>
          <a:lstStyle/>
          <a:p>
            <a:pPr marL="180340">
              <a:lnSpc>
                <a:spcPct val="115000"/>
              </a:lnSpc>
              <a:spcAft>
                <a:spcPts val="600"/>
              </a:spcAft>
            </a:pPr>
            <a:r>
              <a:rPr lang="en-US" sz="2000" b="1" dirty="0">
                <a:solidFill>
                  <a:srgbClr val="000000"/>
                </a:solidFill>
                <a:latin typeface="Times New Roman"/>
                <a:ea typeface="Calibri"/>
                <a:cs typeface="Arial"/>
              </a:rPr>
              <a:t>Order 2-  </a:t>
            </a:r>
            <a:r>
              <a:rPr lang="en-US" sz="2000" b="1" dirty="0" err="1">
                <a:solidFill>
                  <a:srgbClr val="000000"/>
                </a:solidFill>
                <a:latin typeface="Times New Roman"/>
                <a:ea typeface="Calibri"/>
                <a:cs typeface="Arial"/>
              </a:rPr>
              <a:t>Cyclophyllidea</a:t>
            </a:r>
            <a:r>
              <a:rPr lang="en-US" sz="2000" b="1" dirty="0">
                <a:solidFill>
                  <a:srgbClr val="000000"/>
                </a:solidFill>
                <a:latin typeface="Times New Roman"/>
                <a:ea typeface="Calibri"/>
                <a:cs typeface="Arial"/>
              </a:rPr>
              <a:t> </a:t>
            </a:r>
            <a:endParaRPr lang="en-US" sz="1400" dirty="0">
              <a:ea typeface="Calibri"/>
              <a:cs typeface="Arial"/>
            </a:endParaRPr>
          </a:p>
          <a:p>
            <a:pPr>
              <a:lnSpc>
                <a:spcPct val="115000"/>
              </a:lnSpc>
              <a:spcAft>
                <a:spcPts val="600"/>
              </a:spcAft>
            </a:pPr>
            <a:r>
              <a:rPr lang="en-US" dirty="0">
                <a:solidFill>
                  <a:srgbClr val="000000"/>
                </a:solidFill>
                <a:latin typeface="Times New Roman"/>
                <a:ea typeface="Calibri"/>
                <a:cs typeface="Arial"/>
              </a:rPr>
              <a:t>The larval stage is </a:t>
            </a:r>
            <a:r>
              <a:rPr lang="en-US" dirty="0" err="1">
                <a:solidFill>
                  <a:srgbClr val="000000"/>
                </a:solidFill>
                <a:latin typeface="Times New Roman"/>
                <a:ea typeface="Calibri"/>
                <a:cs typeface="Arial"/>
              </a:rPr>
              <a:t>bladderor</a:t>
            </a:r>
            <a:r>
              <a:rPr lang="en-US" dirty="0">
                <a:solidFill>
                  <a:srgbClr val="000000"/>
                </a:solidFill>
                <a:latin typeface="Times New Roman"/>
                <a:ea typeface="Calibri"/>
                <a:cs typeface="Arial"/>
              </a:rPr>
              <a:t> </a:t>
            </a:r>
            <a:r>
              <a:rPr lang="en-US" dirty="0" err="1">
                <a:solidFill>
                  <a:srgbClr val="000000"/>
                </a:solidFill>
                <a:latin typeface="Times New Roman"/>
                <a:ea typeface="Calibri"/>
                <a:cs typeface="Arial"/>
              </a:rPr>
              <a:t>cyctic</a:t>
            </a:r>
            <a:r>
              <a:rPr lang="en-US" dirty="0">
                <a:solidFill>
                  <a:srgbClr val="000000"/>
                </a:solidFill>
                <a:latin typeface="Times New Roman"/>
                <a:ea typeface="Calibri"/>
                <a:cs typeface="Arial"/>
              </a:rPr>
              <a:t>, vesicular form.</a:t>
            </a:r>
            <a:endParaRPr lang="en-US" sz="1400" dirty="0">
              <a:ea typeface="Calibri"/>
              <a:cs typeface="Arial"/>
            </a:endParaRPr>
          </a:p>
          <a:p>
            <a:pPr>
              <a:lnSpc>
                <a:spcPct val="115000"/>
              </a:lnSpc>
              <a:spcAft>
                <a:spcPts val="600"/>
              </a:spcAft>
            </a:pPr>
            <a:r>
              <a:rPr lang="en-US" sz="2000" b="1" dirty="0">
                <a:solidFill>
                  <a:srgbClr val="000000"/>
                </a:solidFill>
                <a:latin typeface="Times New Roman"/>
                <a:ea typeface="Calibri"/>
                <a:cs typeface="Arial"/>
              </a:rPr>
              <a:t>1-</a:t>
            </a:r>
            <a:r>
              <a:rPr lang="en-US" sz="2000" b="1" i="1" dirty="0">
                <a:solidFill>
                  <a:srgbClr val="000000"/>
                </a:solidFill>
                <a:latin typeface="Times New Roman"/>
                <a:ea typeface="Calibri"/>
                <a:cs typeface="Arial"/>
              </a:rPr>
              <a:t>Taenia </a:t>
            </a:r>
            <a:r>
              <a:rPr lang="en-US" sz="2000" b="1" i="1" dirty="0" err="1">
                <a:solidFill>
                  <a:srgbClr val="000000"/>
                </a:solidFill>
                <a:latin typeface="Times New Roman"/>
                <a:ea typeface="Calibri"/>
                <a:cs typeface="Arial"/>
              </a:rPr>
              <a:t>saginata</a:t>
            </a:r>
            <a:endParaRPr lang="en-US" sz="1400" dirty="0">
              <a:ea typeface="Calibri"/>
              <a:cs typeface="Arial"/>
            </a:endParaRPr>
          </a:p>
          <a:p>
            <a:pPr>
              <a:lnSpc>
                <a:spcPct val="115000"/>
              </a:lnSpc>
            </a:pPr>
            <a:r>
              <a:rPr lang="en-US" sz="2000" b="1" dirty="0">
                <a:solidFill>
                  <a:srgbClr val="000000"/>
                </a:solidFill>
                <a:latin typeface="Times New Roman"/>
                <a:ea typeface="Calibri"/>
                <a:cs typeface="Arial"/>
              </a:rPr>
              <a:t>Synonyms: </a:t>
            </a:r>
            <a:r>
              <a:rPr lang="en-US" dirty="0">
                <a:solidFill>
                  <a:srgbClr val="000000"/>
                </a:solidFill>
                <a:latin typeface="Times New Roman"/>
                <a:ea typeface="Calibri"/>
                <a:cs typeface="Arial"/>
              </a:rPr>
              <a:t>Beef tapeworm, </a:t>
            </a:r>
            <a:r>
              <a:rPr lang="en-US" dirty="0" err="1">
                <a:solidFill>
                  <a:srgbClr val="000000"/>
                </a:solidFill>
                <a:latin typeface="Times New Roman"/>
                <a:ea typeface="Calibri"/>
                <a:cs typeface="Arial"/>
              </a:rPr>
              <a:t>Taeniarhynchus</a:t>
            </a:r>
            <a:r>
              <a:rPr lang="en-US" dirty="0">
                <a:solidFill>
                  <a:srgbClr val="000000"/>
                </a:solidFill>
                <a:latin typeface="Times New Roman"/>
                <a:ea typeface="Calibri"/>
                <a:cs typeface="Arial"/>
              </a:rPr>
              <a:t> </a:t>
            </a:r>
            <a:r>
              <a:rPr lang="en-US" dirty="0" err="1">
                <a:solidFill>
                  <a:srgbClr val="000000"/>
                </a:solidFill>
                <a:latin typeface="Times New Roman"/>
                <a:ea typeface="Calibri"/>
                <a:cs typeface="Arial"/>
              </a:rPr>
              <a:t>saginata</a:t>
            </a:r>
            <a:r>
              <a:rPr lang="en-US" dirty="0">
                <a:solidFill>
                  <a:srgbClr val="000000"/>
                </a:solidFill>
                <a:latin typeface="Times New Roman"/>
                <a:ea typeface="Calibri"/>
                <a:cs typeface="Arial"/>
              </a:rPr>
              <a:t>.</a:t>
            </a:r>
            <a:endParaRPr lang="en-US" sz="1400" dirty="0">
              <a:ea typeface="Calibri"/>
              <a:cs typeface="Arial"/>
            </a:endParaRPr>
          </a:p>
          <a:p>
            <a:pPr>
              <a:lnSpc>
                <a:spcPct val="115000"/>
              </a:lnSpc>
            </a:pPr>
            <a:r>
              <a:rPr lang="en-US" sz="2000" b="1" dirty="0">
                <a:solidFill>
                  <a:srgbClr val="000000"/>
                </a:solidFill>
                <a:latin typeface="Times New Roman"/>
                <a:ea typeface="Calibri"/>
                <a:cs typeface="Arial"/>
              </a:rPr>
              <a:t>Disease: </a:t>
            </a:r>
            <a:r>
              <a:rPr lang="en-US" dirty="0" err="1">
                <a:solidFill>
                  <a:srgbClr val="000000"/>
                </a:solidFill>
                <a:latin typeface="Times New Roman"/>
                <a:ea typeface="Calibri"/>
                <a:cs typeface="Arial"/>
              </a:rPr>
              <a:t>Taeniasis</a:t>
            </a:r>
            <a:r>
              <a:rPr lang="en-US" dirty="0">
                <a:solidFill>
                  <a:srgbClr val="000000"/>
                </a:solidFill>
                <a:latin typeface="Times New Roman"/>
                <a:ea typeface="Calibri"/>
                <a:cs typeface="Arial"/>
              </a:rPr>
              <a:t> </a:t>
            </a:r>
            <a:r>
              <a:rPr lang="en-US" dirty="0" err="1">
                <a:solidFill>
                  <a:srgbClr val="000000"/>
                </a:solidFill>
                <a:latin typeface="Times New Roman"/>
                <a:ea typeface="Calibri"/>
                <a:cs typeface="Arial"/>
              </a:rPr>
              <a:t>saginata</a:t>
            </a:r>
            <a:r>
              <a:rPr lang="en-US" dirty="0">
                <a:solidFill>
                  <a:srgbClr val="000000"/>
                </a:solidFill>
                <a:latin typeface="Times New Roman"/>
                <a:ea typeface="Calibri"/>
                <a:cs typeface="Arial"/>
              </a:rPr>
              <a:t>.</a:t>
            </a:r>
            <a:endParaRPr lang="en-US" sz="1400" dirty="0">
              <a:ea typeface="Calibri"/>
              <a:cs typeface="Arial"/>
            </a:endParaRPr>
          </a:p>
          <a:p>
            <a:pPr>
              <a:lnSpc>
                <a:spcPct val="115000"/>
              </a:lnSpc>
            </a:pPr>
            <a:r>
              <a:rPr lang="en-US" sz="2000" b="1" dirty="0">
                <a:solidFill>
                  <a:srgbClr val="000000"/>
                </a:solidFill>
                <a:latin typeface="Times New Roman"/>
                <a:ea typeface="Calibri"/>
                <a:cs typeface="Arial"/>
              </a:rPr>
              <a:t>Habitat: </a:t>
            </a:r>
            <a:r>
              <a:rPr lang="en-US" dirty="0">
                <a:solidFill>
                  <a:srgbClr val="000000"/>
                </a:solidFill>
                <a:latin typeface="Times New Roman"/>
                <a:ea typeface="Calibri"/>
                <a:cs typeface="Arial"/>
              </a:rPr>
              <a:t>Adult tapeworm is attached to the wall of small intestine of man.</a:t>
            </a:r>
            <a:endParaRPr lang="en-US" sz="1400" dirty="0">
              <a:ea typeface="Calibri"/>
              <a:cs typeface="Arial"/>
            </a:endParaRPr>
          </a:p>
          <a:p>
            <a:pPr algn="just">
              <a:lnSpc>
                <a:spcPct val="115000"/>
              </a:lnSpc>
            </a:pPr>
            <a:r>
              <a:rPr lang="en-US" sz="2000" b="1" dirty="0">
                <a:solidFill>
                  <a:srgbClr val="000000"/>
                </a:solidFill>
                <a:latin typeface="Times New Roman"/>
                <a:ea typeface="Calibri"/>
                <a:cs typeface="Arial"/>
              </a:rPr>
              <a:t>Morphology:</a:t>
            </a:r>
            <a:endParaRPr lang="en-US" sz="1400" dirty="0">
              <a:ea typeface="Calibri"/>
              <a:cs typeface="Arial"/>
            </a:endParaRPr>
          </a:p>
          <a:p>
            <a:pPr algn="just">
              <a:lnSpc>
                <a:spcPct val="115000"/>
              </a:lnSpc>
            </a:pPr>
            <a:r>
              <a:rPr lang="en-US" sz="2000" b="1" dirty="0">
                <a:solidFill>
                  <a:srgbClr val="000000"/>
                </a:solidFill>
                <a:latin typeface="Times New Roman"/>
                <a:ea typeface="Calibri"/>
                <a:cs typeface="Arial"/>
              </a:rPr>
              <a:t> </a:t>
            </a:r>
            <a:r>
              <a:rPr lang="en-US" dirty="0">
                <a:solidFill>
                  <a:srgbClr val="000000"/>
                </a:solidFill>
                <a:latin typeface="Times New Roman"/>
                <a:ea typeface="Calibri"/>
                <a:cs typeface="Arial"/>
              </a:rPr>
              <a:t>It is white tape like warm adult worm 5 meters long with</a:t>
            </a:r>
            <a:endParaRPr lang="en-US" sz="1400" dirty="0">
              <a:ea typeface="Calibri"/>
              <a:cs typeface="Arial"/>
            </a:endParaRPr>
          </a:p>
          <a:p>
            <a:pPr>
              <a:lnSpc>
                <a:spcPct val="115000"/>
              </a:lnSpc>
            </a:pPr>
            <a:r>
              <a:rPr lang="en-US" dirty="0">
                <a:solidFill>
                  <a:srgbClr val="000000"/>
                </a:solidFill>
                <a:latin typeface="Times New Roman"/>
                <a:ea typeface="Calibri"/>
                <a:cs typeface="Arial"/>
              </a:rPr>
              <a:t>1000 -2OOO- </a:t>
            </a:r>
            <a:r>
              <a:rPr lang="en-US" dirty="0" err="1">
                <a:solidFill>
                  <a:srgbClr val="000000"/>
                </a:solidFill>
                <a:latin typeface="Times New Roman"/>
                <a:ea typeface="Calibri"/>
                <a:cs typeface="Arial"/>
              </a:rPr>
              <a:t>proglottids</a:t>
            </a:r>
            <a:r>
              <a:rPr lang="en-US" dirty="0">
                <a:solidFill>
                  <a:srgbClr val="000000"/>
                </a:solidFill>
                <a:latin typeface="Times New Roman"/>
                <a:ea typeface="Calibri"/>
                <a:cs typeface="Arial"/>
              </a:rPr>
              <a:t>.</a:t>
            </a:r>
            <a:endParaRPr lang="en-US" sz="1400" dirty="0">
              <a:ea typeface="Calibri"/>
              <a:cs typeface="Arial"/>
            </a:endParaRPr>
          </a:p>
          <a:p>
            <a:pPr>
              <a:lnSpc>
                <a:spcPct val="115000"/>
              </a:lnSpc>
            </a:pPr>
            <a:r>
              <a:rPr lang="en-US" b="1" dirty="0">
                <a:solidFill>
                  <a:srgbClr val="000000"/>
                </a:solidFill>
                <a:latin typeface="Symbol"/>
                <a:ea typeface="Calibri"/>
                <a:cs typeface="Symbol"/>
              </a:rPr>
              <a:t>· </a:t>
            </a:r>
            <a:r>
              <a:rPr lang="en-US" b="1" dirty="0" err="1">
                <a:solidFill>
                  <a:srgbClr val="000000"/>
                </a:solidFill>
                <a:latin typeface="Times New Roman"/>
                <a:ea typeface="Calibri"/>
                <a:cs typeface="Arial"/>
              </a:rPr>
              <a:t>Scolex</a:t>
            </a:r>
            <a:r>
              <a:rPr lang="en-US" b="1" dirty="0">
                <a:solidFill>
                  <a:srgbClr val="000000"/>
                </a:solidFill>
                <a:latin typeface="Times New Roman"/>
                <a:ea typeface="Calibri"/>
                <a:cs typeface="Arial"/>
              </a:rPr>
              <a:t>: </a:t>
            </a:r>
            <a:r>
              <a:rPr lang="en-US" dirty="0" err="1">
                <a:solidFill>
                  <a:srgbClr val="000000"/>
                </a:solidFill>
                <a:latin typeface="Times New Roman"/>
                <a:ea typeface="Calibri"/>
                <a:cs typeface="Arial"/>
              </a:rPr>
              <a:t>pyriform</a:t>
            </a:r>
            <a:r>
              <a:rPr lang="en-US" dirty="0">
                <a:solidFill>
                  <a:srgbClr val="000000"/>
                </a:solidFill>
                <a:latin typeface="Times New Roman"/>
                <a:ea typeface="Calibri"/>
                <a:cs typeface="Arial"/>
              </a:rPr>
              <a:t> with 4 muscular suckers, no </a:t>
            </a:r>
            <a:r>
              <a:rPr lang="en-US" dirty="0" err="1">
                <a:solidFill>
                  <a:srgbClr val="000000"/>
                </a:solidFill>
                <a:latin typeface="Times New Roman"/>
                <a:ea typeface="Calibri"/>
                <a:cs typeface="Arial"/>
              </a:rPr>
              <a:t>rostellum</a:t>
            </a:r>
            <a:r>
              <a:rPr lang="en-US" dirty="0">
                <a:solidFill>
                  <a:srgbClr val="000000"/>
                </a:solidFill>
                <a:latin typeface="Times New Roman"/>
                <a:ea typeface="Calibri"/>
                <a:cs typeface="Arial"/>
              </a:rPr>
              <a:t>, no hooks, there is a slight apical depression (unarmed tape worms).</a:t>
            </a:r>
            <a:endParaRPr lang="en-US" sz="1400" dirty="0">
              <a:ea typeface="Calibri"/>
              <a:cs typeface="Arial"/>
            </a:endParaRPr>
          </a:p>
        </p:txBody>
      </p:sp>
      <p:pic>
        <p:nvPicPr>
          <p:cNvPr id="5" name="صورة 5"/>
          <p:cNvPicPr/>
          <p:nvPr/>
        </p:nvPicPr>
        <p:blipFill>
          <a:blip r:embed="rId2">
            <a:lum bright="20000" contrast="20000"/>
            <a:extLst>
              <a:ext uri="{28A0092B-C50C-407E-A947-70E740481C1C}">
                <a14:useLocalDpi xmlns:a14="http://schemas.microsoft.com/office/drawing/2010/main" val="0"/>
              </a:ext>
            </a:extLst>
          </a:blip>
          <a:srcRect/>
          <a:stretch>
            <a:fillRect/>
          </a:stretch>
        </p:blipFill>
        <p:spPr bwMode="auto">
          <a:xfrm>
            <a:off x="3733800" y="4090202"/>
            <a:ext cx="1974850" cy="2326005"/>
          </a:xfrm>
          <a:prstGeom prst="rect">
            <a:avLst/>
          </a:prstGeom>
          <a:noFill/>
          <a:ln>
            <a:noFill/>
          </a:ln>
        </p:spPr>
      </p:pic>
    </p:spTree>
    <p:extLst>
      <p:ext uri="{BB962C8B-B14F-4D97-AF65-F5344CB8AC3E}">
        <p14:creationId xmlns:p14="http://schemas.microsoft.com/office/powerpoint/2010/main" val="169812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37178"/>
            <a:ext cx="9144000" cy="2834622"/>
          </a:xfrm>
          <a:prstGeom prst="rect">
            <a:avLst/>
          </a:prstGeom>
          <a:noFill/>
        </p:spPr>
        <p:txBody>
          <a:bodyPr wrap="square" rtlCol="1">
            <a:spAutoFit/>
          </a:bodyPr>
          <a:lstStyle/>
          <a:p>
            <a:pPr algn="just">
              <a:lnSpc>
                <a:spcPct val="115000"/>
              </a:lnSpc>
            </a:pPr>
            <a:r>
              <a:rPr lang="en-US" dirty="0">
                <a:latin typeface="Symbol"/>
                <a:ea typeface="Calibri"/>
                <a:cs typeface="Symbol"/>
              </a:rPr>
              <a:t>· </a:t>
            </a:r>
            <a:r>
              <a:rPr lang="en-US" b="1" dirty="0" err="1">
                <a:latin typeface="Times New Roman"/>
                <a:ea typeface="Calibri"/>
                <a:cs typeface="Arial"/>
              </a:rPr>
              <a:t>Strobila</a:t>
            </a:r>
            <a:r>
              <a:rPr lang="en-US" b="1" dirty="0">
                <a:latin typeface="Times New Roman"/>
                <a:ea typeface="Calibri"/>
                <a:cs typeface="Arial"/>
              </a:rPr>
              <a:t>: </a:t>
            </a:r>
            <a:r>
              <a:rPr lang="en-US" dirty="0">
                <a:latin typeface="Times New Roman"/>
                <a:ea typeface="Calibri"/>
                <a:cs typeface="Arial"/>
              </a:rPr>
              <a:t>neck, </a:t>
            </a:r>
            <a:r>
              <a:rPr lang="en-US" dirty="0" err="1">
                <a:latin typeface="Times New Roman"/>
                <a:ea typeface="Calibri"/>
                <a:cs typeface="Arial"/>
              </a:rPr>
              <a:t>lmmature</a:t>
            </a:r>
            <a:r>
              <a:rPr lang="en-US" dirty="0">
                <a:latin typeface="Times New Roman"/>
                <a:ea typeface="Calibri"/>
                <a:cs typeface="Arial"/>
              </a:rPr>
              <a:t> </a:t>
            </a:r>
            <a:r>
              <a:rPr lang="en-US" dirty="0" err="1">
                <a:latin typeface="Times New Roman"/>
                <a:ea typeface="Calibri"/>
                <a:cs typeface="Arial"/>
              </a:rPr>
              <a:t>proglottids</a:t>
            </a:r>
            <a:r>
              <a:rPr lang="en-US" dirty="0">
                <a:latin typeface="Times New Roman"/>
                <a:ea typeface="Calibri"/>
                <a:cs typeface="Arial"/>
              </a:rPr>
              <a:t>, mature </a:t>
            </a:r>
            <a:r>
              <a:rPr lang="en-US" dirty="0" err="1">
                <a:latin typeface="Times New Roman"/>
                <a:ea typeface="Calibri"/>
                <a:cs typeface="Arial"/>
              </a:rPr>
              <a:t>prohglottidds</a:t>
            </a:r>
            <a:r>
              <a:rPr lang="en-US" dirty="0">
                <a:latin typeface="Times New Roman"/>
                <a:ea typeface="Calibri"/>
                <a:cs typeface="Arial"/>
              </a:rPr>
              <a:t>, about 12 mm in width with a full set of male and female reproductive organs.</a:t>
            </a:r>
            <a:endParaRPr lang="en-US" sz="1400" dirty="0">
              <a:ea typeface="Calibri"/>
              <a:cs typeface="Arial"/>
            </a:endParaRPr>
          </a:p>
          <a:p>
            <a:pPr>
              <a:lnSpc>
                <a:spcPct val="115000"/>
              </a:lnSpc>
            </a:pPr>
            <a:r>
              <a:rPr lang="en-US" b="1" dirty="0">
                <a:latin typeface="Symbol"/>
                <a:ea typeface="Calibri"/>
                <a:cs typeface="Symbol"/>
              </a:rPr>
              <a:t>· </a:t>
            </a:r>
            <a:r>
              <a:rPr lang="en-US" b="1" dirty="0">
                <a:latin typeface="Times New Roman"/>
                <a:ea typeface="Calibri"/>
                <a:cs typeface="Arial"/>
              </a:rPr>
              <a:t>Male &amp; Female Reproductive organs :</a:t>
            </a:r>
            <a:endParaRPr lang="en-US" sz="1400" dirty="0">
              <a:ea typeface="Calibri"/>
              <a:cs typeface="Arial"/>
            </a:endParaRPr>
          </a:p>
          <a:p>
            <a:pPr>
              <a:lnSpc>
                <a:spcPct val="115000"/>
              </a:lnSpc>
            </a:pPr>
            <a:r>
              <a:rPr lang="en-US" dirty="0">
                <a:latin typeface="Times New Roman"/>
                <a:ea typeface="Calibri"/>
                <a:cs typeface="Arial"/>
              </a:rPr>
              <a:t>    Ovary, </a:t>
            </a:r>
            <a:r>
              <a:rPr lang="en-US" dirty="0" err="1">
                <a:latin typeface="Times New Roman"/>
                <a:ea typeface="Calibri"/>
                <a:cs typeface="Arial"/>
              </a:rPr>
              <a:t>bilobed</a:t>
            </a:r>
            <a:r>
              <a:rPr lang="en-US" dirty="0">
                <a:latin typeface="Times New Roman"/>
                <a:ea typeface="Calibri"/>
                <a:cs typeface="Arial"/>
              </a:rPr>
              <a:t>, vagina, </a:t>
            </a:r>
            <a:r>
              <a:rPr lang="en-US" dirty="0" err="1">
                <a:latin typeface="Times New Roman"/>
                <a:ea typeface="Calibri"/>
                <a:cs typeface="Arial"/>
              </a:rPr>
              <a:t>ootype</a:t>
            </a:r>
            <a:r>
              <a:rPr lang="en-US" dirty="0">
                <a:latin typeface="Times New Roman"/>
                <a:ea typeface="Calibri"/>
                <a:cs typeface="Arial"/>
              </a:rPr>
              <a:t>, </a:t>
            </a:r>
            <a:r>
              <a:rPr lang="en-US" dirty="0" err="1">
                <a:latin typeface="Times New Roman"/>
                <a:ea typeface="Calibri"/>
                <a:cs typeface="Arial"/>
              </a:rPr>
              <a:t>vitellaria</a:t>
            </a:r>
            <a:r>
              <a:rPr lang="en-US" dirty="0">
                <a:latin typeface="Times New Roman"/>
                <a:ea typeface="Calibri"/>
                <a:cs typeface="Arial"/>
              </a:rPr>
              <a:t>, behind the ovaries, blind uterus.</a:t>
            </a:r>
            <a:endParaRPr lang="en-US" sz="1400" dirty="0">
              <a:ea typeface="Calibri"/>
              <a:cs typeface="Arial"/>
            </a:endParaRPr>
          </a:p>
          <a:p>
            <a:pPr>
              <a:lnSpc>
                <a:spcPct val="115000"/>
              </a:lnSpc>
            </a:pPr>
            <a:r>
              <a:rPr lang="en-US" dirty="0">
                <a:latin typeface="Times New Roman"/>
                <a:ea typeface="Calibri"/>
                <a:cs typeface="Arial"/>
              </a:rPr>
              <a:t>   Testes, 300-400 follicle, vasa </a:t>
            </a:r>
            <a:r>
              <a:rPr lang="en-US" dirty="0" err="1">
                <a:latin typeface="Times New Roman"/>
                <a:ea typeface="Calibri"/>
                <a:cs typeface="Arial"/>
              </a:rPr>
              <a:t>efferentia</a:t>
            </a:r>
            <a:r>
              <a:rPr lang="en-US" dirty="0">
                <a:latin typeface="Times New Roman"/>
                <a:ea typeface="Calibri"/>
                <a:cs typeface="Arial"/>
              </a:rPr>
              <a:t> coiled vas </a:t>
            </a:r>
            <a:r>
              <a:rPr lang="en-US" dirty="0" err="1">
                <a:latin typeface="Times New Roman"/>
                <a:ea typeface="Calibri"/>
                <a:cs typeface="Arial"/>
              </a:rPr>
              <a:t>deferense</a:t>
            </a:r>
            <a:r>
              <a:rPr lang="en-US" dirty="0">
                <a:latin typeface="Times New Roman"/>
                <a:ea typeface="Calibri"/>
                <a:cs typeface="Arial"/>
              </a:rPr>
              <a:t>, cirrus, genital pore on the lateral margin of the segment.</a:t>
            </a:r>
            <a:endParaRPr lang="en-US" sz="1400" dirty="0">
              <a:ea typeface="Calibri"/>
              <a:cs typeface="Arial"/>
            </a:endParaRPr>
          </a:p>
          <a:p>
            <a:r>
              <a:rPr lang="en-US" dirty="0">
                <a:latin typeface="Times New Roman"/>
                <a:ea typeface="Calibri"/>
              </a:rPr>
              <a:t>   The genital pore on the lateral margin of the segment alternate irregularly between the right &amp; left margins. As the segments move towards the posterior end of the worm, they become more elongated &amp; narrower (gravid </a:t>
            </a:r>
            <a:r>
              <a:rPr lang="en-US" dirty="0" err="1">
                <a:latin typeface="Times New Roman"/>
                <a:ea typeface="Calibri"/>
              </a:rPr>
              <a:t>seg</a:t>
            </a:r>
            <a:r>
              <a:rPr lang="en-US" dirty="0">
                <a:latin typeface="Times New Roman"/>
                <a:ea typeface="Calibri"/>
              </a:rPr>
              <a:t>.)</a:t>
            </a:r>
            <a:endParaRPr lang="ar-IQ" dirty="0"/>
          </a:p>
        </p:txBody>
      </p:sp>
      <p:pic>
        <p:nvPicPr>
          <p:cNvPr id="5" name="صورة 6"/>
          <p:cNvPicPr/>
          <p:nvPr/>
        </p:nvPicPr>
        <p:blipFill>
          <a:blip r:embed="rId2">
            <a:extLst>
              <a:ext uri="{28A0092B-C50C-407E-A947-70E740481C1C}">
                <a14:useLocalDpi xmlns:a14="http://schemas.microsoft.com/office/drawing/2010/main" val="0"/>
              </a:ext>
            </a:extLst>
          </a:blip>
          <a:srcRect/>
          <a:stretch>
            <a:fillRect/>
          </a:stretch>
        </p:blipFill>
        <p:spPr bwMode="auto">
          <a:xfrm>
            <a:off x="6019800" y="2819400"/>
            <a:ext cx="2646045" cy="2438400"/>
          </a:xfrm>
          <a:prstGeom prst="rect">
            <a:avLst/>
          </a:prstGeom>
          <a:noFill/>
          <a:ln>
            <a:noFill/>
          </a:ln>
        </p:spPr>
      </p:pic>
    </p:spTree>
    <p:extLst>
      <p:ext uri="{BB962C8B-B14F-4D97-AF65-F5344CB8AC3E}">
        <p14:creationId xmlns:p14="http://schemas.microsoft.com/office/powerpoint/2010/main" val="1025404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 y="228600"/>
            <a:ext cx="2667000" cy="490199"/>
          </a:xfrm>
          <a:prstGeom prst="rect">
            <a:avLst/>
          </a:prstGeom>
          <a:noFill/>
        </p:spPr>
        <p:txBody>
          <a:bodyPr wrap="square" rtlCol="1">
            <a:spAutoFit/>
          </a:bodyPr>
          <a:lstStyle/>
          <a:p>
            <a:pPr>
              <a:lnSpc>
                <a:spcPct val="115000"/>
              </a:lnSpc>
            </a:pPr>
            <a:r>
              <a:rPr lang="en-US" sz="2400" b="1" dirty="0">
                <a:latin typeface="Times New Roman"/>
                <a:ea typeface="Calibri"/>
                <a:cs typeface="Arial"/>
              </a:rPr>
              <a:t>Life Cycle</a:t>
            </a:r>
            <a:endParaRPr lang="en-US" sz="2400" dirty="0">
              <a:ea typeface="Calibri"/>
              <a:cs typeface="Arial"/>
            </a:endParaRPr>
          </a:p>
        </p:txBody>
      </p:sp>
      <p:pic>
        <p:nvPicPr>
          <p:cNvPr id="6" name="صورة 11" descr="C:\Users\com\Desktop\Untitled.png"/>
          <p:cNvPicPr/>
          <p:nvPr/>
        </p:nvPicPr>
        <p:blipFill rotWithShape="1">
          <a:blip r:embed="rId2">
            <a:extLst>
              <a:ext uri="{28A0092B-C50C-407E-A947-70E740481C1C}">
                <a14:useLocalDpi xmlns:a14="http://schemas.microsoft.com/office/drawing/2010/main" val="0"/>
              </a:ext>
            </a:extLst>
          </a:blip>
          <a:srcRect l="2303" t="2971" r="3507"/>
          <a:stretch/>
        </p:blipFill>
        <p:spPr bwMode="auto">
          <a:xfrm>
            <a:off x="2133600" y="423942"/>
            <a:ext cx="4470083" cy="3919458"/>
          </a:xfrm>
          <a:prstGeom prst="rect">
            <a:avLst/>
          </a:prstGeom>
          <a:noFill/>
          <a:ln w="19050">
            <a:solidFill>
              <a:srgbClr val="000000"/>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1304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738</Words>
  <Application>Microsoft Office PowerPoint</Application>
  <PresentationFormat>On-screen Show (4:3)</PresentationFormat>
  <Paragraphs>94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5</cp:revision>
  <dcterms:created xsi:type="dcterms:W3CDTF">2006-08-16T00:00:00Z</dcterms:created>
  <dcterms:modified xsi:type="dcterms:W3CDTF">2019-09-23T20:14:44Z</dcterms:modified>
</cp:coreProperties>
</file>